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4"/>
  </p:notesMasterIdLst>
  <p:sldIdLst>
    <p:sldId id="265" r:id="rId2"/>
    <p:sldId id="267" r:id="rId3"/>
    <p:sldId id="257" r:id="rId4"/>
    <p:sldId id="258" r:id="rId5"/>
    <p:sldId id="259" r:id="rId6"/>
    <p:sldId id="260" r:id="rId7"/>
    <p:sldId id="261" r:id="rId8"/>
    <p:sldId id="262" r:id="rId9"/>
    <p:sldId id="263" r:id="rId10"/>
    <p:sldId id="264" r:id="rId11"/>
    <p:sldId id="266"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83"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8C6369-1E31-452F-B250-132AF54C4069}" type="datetimeFigureOut">
              <a:rPr lang="en-US" smtClean="0"/>
              <a:pPr/>
              <a:t>7/10/2023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F7BDA4-E54A-4C84-B697-E86DECADB87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49F90356-2432-4A64-9D8D-BE65D19B03FA}" type="slidenum">
              <a:rPr lang="en-US" smtClean="0"/>
              <a:pPr/>
              <a:t>1</a:t>
            </a:fld>
            <a:endParaRPr lang="en-US"/>
          </a:p>
        </p:txBody>
      </p:sp>
      <p:sp>
        <p:nvSpPr>
          <p:cNvPr id="3277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3137E09-02F2-4E00-AC60-24CBA40E41A3}" type="slidenum">
              <a:rPr lang="en-US" sz="1200">
                <a:latin typeface="Times New Roman" pitchFamily="18" charset="0"/>
              </a:rPr>
              <a:pPr algn="r"/>
              <a:t>1</a:t>
            </a:fld>
            <a:endParaRPr lang="en-US" sz="1200">
              <a:latin typeface="Times New Roman" pitchFamily="18" charset="0"/>
            </a:endParaRPr>
          </a:p>
        </p:txBody>
      </p:sp>
      <p:sp>
        <p:nvSpPr>
          <p:cNvPr id="32772" name="Rectangle 2"/>
          <p:cNvSpPr>
            <a:spLocks noGrp="1" noRot="1" noChangeAspect="1" noChangeArrowheads="1" noTextEdit="1"/>
          </p:cNvSpPr>
          <p:nvPr>
            <p:ph type="sldImg"/>
          </p:nvPr>
        </p:nvSpPr>
        <p:spPr>
          <a:ln/>
        </p:spPr>
      </p:sp>
      <p:sp>
        <p:nvSpPr>
          <p:cNvPr id="32773" name="Rectangle 3"/>
          <p:cNvSpPr>
            <a:spLocks noGrp="1" noChangeArrowheads="1"/>
          </p:cNvSpPr>
          <p:nvPr>
            <p:ph type="body" idx="1"/>
          </p:nvPr>
        </p:nvSpPr>
        <p:spPr>
          <a:noFill/>
          <a:ln/>
        </p:spPr>
        <p:txBody>
          <a:bodyPr/>
          <a:lstStyle/>
          <a:p>
            <a:pPr>
              <a:spcBef>
                <a:spcPct val="0"/>
              </a:spcBef>
            </a:pPr>
            <a:endParaRPr lang="en-US" dirty="0">
              <a:latin typeface="Times" pitchFamily="-109"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BB924B-D07B-4568-95A3-E8E9AA798935}"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2741463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BB924B-D07B-4568-95A3-E8E9AA798935}"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1687591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BB924B-D07B-4568-95A3-E8E9AA798935}"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1642-714E-4F6F-8F45-9C480795FC7F}"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27190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BB924B-D07B-4568-95A3-E8E9AA798935}"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137199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BB924B-D07B-4568-95A3-E8E9AA798935}"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1642-714E-4F6F-8F45-9C480795FC7F}"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01525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BB924B-D07B-4568-95A3-E8E9AA798935}"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31371616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BB924B-D07B-4568-95A3-E8E9AA798935}"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1240836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BB924B-D07B-4568-95A3-E8E9AA798935}"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2136386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BB924B-D07B-4568-95A3-E8E9AA798935}"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350782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BB924B-D07B-4568-95A3-E8E9AA798935}"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3025131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BB924B-D07B-4568-95A3-E8E9AA798935}" type="datetimeFigureOut">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2729050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BB924B-D07B-4568-95A3-E8E9AA798935}" type="datetimeFigureOut">
              <a:rPr lang="en-US" smtClean="0"/>
              <a:pPr/>
              <a:t>7/10/2023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2200336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BB924B-D07B-4568-95A3-E8E9AA798935}" type="datetimeFigureOut">
              <a:rPr lang="en-US" smtClean="0"/>
              <a:pPr/>
              <a:t>7/10/2023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3295328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BB924B-D07B-4568-95A3-E8E9AA798935}" type="datetimeFigureOut">
              <a:rPr lang="en-US" smtClean="0"/>
              <a:pPr/>
              <a:t>7/10/2023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2521316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BB924B-D07B-4568-95A3-E8E9AA798935}" type="datetimeFigureOut">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410923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BB924B-D07B-4568-95A3-E8E9AA798935}" type="datetimeFigureOut">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01642-714E-4F6F-8F45-9C480795FC7F}" type="slidenum">
              <a:rPr lang="en-US" smtClean="0"/>
              <a:pPr/>
              <a:t>‹#›</a:t>
            </a:fld>
            <a:endParaRPr lang="en-US"/>
          </a:p>
        </p:txBody>
      </p:sp>
    </p:spTree>
    <p:extLst>
      <p:ext uri="{BB962C8B-B14F-4D97-AF65-F5344CB8AC3E}">
        <p14:creationId xmlns:p14="http://schemas.microsoft.com/office/powerpoint/2010/main" val="701658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BB924B-D07B-4568-95A3-E8E9AA798935}" type="datetimeFigureOut">
              <a:rPr lang="en-US" smtClean="0"/>
              <a:pPr/>
              <a:t>7/10/2023</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1601642-714E-4F6F-8F45-9C480795FC7F}" type="slidenum">
              <a:rPr lang="en-US" smtClean="0"/>
              <a:pPr/>
              <a:t>‹#›</a:t>
            </a:fld>
            <a:endParaRPr lang="en-US"/>
          </a:p>
        </p:txBody>
      </p:sp>
    </p:spTree>
    <p:extLst>
      <p:ext uri="{BB962C8B-B14F-4D97-AF65-F5344CB8AC3E}">
        <p14:creationId xmlns:p14="http://schemas.microsoft.com/office/powerpoint/2010/main" val="328949783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strip1"/>
          <p:cNvPicPr>
            <a:picLocks noChangeAspect="1" noChangeArrowheads="1"/>
          </p:cNvPicPr>
          <p:nvPr/>
        </p:nvPicPr>
        <p:blipFill>
          <a:blip r:embed="rId3" cstate="print"/>
          <a:srcRect/>
          <a:stretch>
            <a:fillRect/>
          </a:stretch>
        </p:blipFill>
        <p:spPr bwMode="auto">
          <a:xfrm>
            <a:off x="1371600" y="593725"/>
            <a:ext cx="7620000" cy="76200"/>
          </a:xfrm>
          <a:prstGeom prst="rect">
            <a:avLst/>
          </a:prstGeom>
          <a:noFill/>
          <a:ln w="9525">
            <a:noFill/>
            <a:miter lim="800000"/>
            <a:headEnd/>
            <a:tailEnd/>
          </a:ln>
        </p:spPr>
      </p:pic>
      <p:sp>
        <p:nvSpPr>
          <p:cNvPr id="3076" name="Rectangle 5"/>
          <p:cNvSpPr>
            <a:spLocks noChangeArrowheads="1"/>
          </p:cNvSpPr>
          <p:nvPr/>
        </p:nvSpPr>
        <p:spPr bwMode="auto">
          <a:xfrm>
            <a:off x="457200" y="762000"/>
            <a:ext cx="8686800" cy="1143000"/>
          </a:xfrm>
          <a:prstGeom prst="rect">
            <a:avLst/>
          </a:prstGeom>
          <a:noFill/>
          <a:ln w="9525">
            <a:noFill/>
            <a:miter lim="800000"/>
            <a:headEnd/>
            <a:tailEnd/>
          </a:ln>
        </p:spPr>
        <p:txBody>
          <a:bodyPr anchor="ctr"/>
          <a:lstStyle/>
          <a:p>
            <a:pPr algn="ctr"/>
            <a:r>
              <a:rPr lang="en-US" sz="5400" dirty="0">
                <a:solidFill>
                  <a:srgbClr val="FF0000"/>
                </a:solidFill>
                <a:latin typeface="Verdana" pitchFamily="34" charset="0"/>
              </a:rPr>
              <a:t>www.studybindas.com</a:t>
            </a:r>
            <a:endParaRPr lang="en-US" sz="5400" dirty="0">
              <a:solidFill>
                <a:srgbClr val="FF9900"/>
              </a:solidFill>
              <a:latin typeface="Tahoma" pitchFamily="34" charset="0"/>
            </a:endParaRPr>
          </a:p>
        </p:txBody>
      </p:sp>
      <p:sp>
        <p:nvSpPr>
          <p:cNvPr id="3077" name="Text Box 9"/>
          <p:cNvSpPr txBox="1">
            <a:spLocks noChangeArrowheads="1"/>
          </p:cNvSpPr>
          <p:nvPr/>
        </p:nvSpPr>
        <p:spPr bwMode="auto">
          <a:xfrm>
            <a:off x="533400" y="5181600"/>
            <a:ext cx="8610600" cy="677863"/>
          </a:xfrm>
          <a:prstGeom prst="rect">
            <a:avLst/>
          </a:prstGeom>
          <a:noFill/>
          <a:ln w="9525">
            <a:noFill/>
            <a:miter lim="800000"/>
            <a:headEnd/>
            <a:tailEnd/>
          </a:ln>
        </p:spPr>
        <p:txBody>
          <a:bodyPr>
            <a:spAutoFit/>
          </a:bodyPr>
          <a:lstStyle/>
          <a:p>
            <a:pPr>
              <a:spcBef>
                <a:spcPct val="50000"/>
              </a:spcBef>
            </a:pPr>
            <a:r>
              <a:rPr lang="en-US" sz="2000" b="1" dirty="0">
                <a:latin typeface="Times New Roman" pitchFamily="18" charset="0"/>
              </a:rPr>
              <a:t>Submitted To:				              Submitted By:</a:t>
            </a:r>
          </a:p>
          <a:p>
            <a:r>
              <a:rPr lang="en-US" b="1" dirty="0">
                <a:latin typeface="Times New Roman" pitchFamily="18" charset="0"/>
              </a:rPr>
              <a:t>www.studybindas.com                                                           www.studybindas.com               </a:t>
            </a:r>
          </a:p>
        </p:txBody>
      </p:sp>
      <p:sp>
        <p:nvSpPr>
          <p:cNvPr id="3078" name="Rectangle 8"/>
          <p:cNvSpPr>
            <a:spLocks noChangeArrowheads="1"/>
          </p:cNvSpPr>
          <p:nvPr/>
        </p:nvSpPr>
        <p:spPr bwMode="auto">
          <a:xfrm>
            <a:off x="1752600" y="2362201"/>
            <a:ext cx="4953000" cy="4524315"/>
          </a:xfrm>
          <a:prstGeom prst="rect">
            <a:avLst/>
          </a:prstGeom>
          <a:noFill/>
          <a:ln w="9525">
            <a:noFill/>
            <a:miter lim="800000"/>
            <a:headEnd/>
            <a:tailEnd/>
          </a:ln>
        </p:spPr>
        <p:txBody>
          <a:bodyPr wrap="square">
            <a:spAutoFit/>
          </a:bodyPr>
          <a:lstStyle/>
          <a:p>
            <a:pPr algn="ctr"/>
            <a:r>
              <a:rPr lang="en-US" sz="3600" b="1" dirty="0">
                <a:solidFill>
                  <a:srgbClr val="FF0000"/>
                </a:solidFill>
                <a:latin typeface="Times New Roman" pitchFamily="18" charset="0"/>
              </a:rPr>
              <a:t>Seminar On</a:t>
            </a:r>
          </a:p>
          <a:p>
            <a:pPr algn="ctr"/>
            <a:r>
              <a:rPr lang="en-US" sz="3600" b="1" dirty="0">
                <a:solidFill>
                  <a:srgbClr val="FF0000"/>
                </a:solidFill>
              </a:rPr>
              <a:t>  Android</a:t>
            </a:r>
          </a:p>
          <a:p>
            <a:pPr algn="ctr"/>
            <a:endParaRPr lang="en-US" sz="3600" dirty="0">
              <a:solidFill>
                <a:srgbClr val="FF0000"/>
              </a:solidFill>
            </a:endParaRPr>
          </a:p>
          <a:p>
            <a:pPr algn="ctr"/>
            <a:endParaRPr lang="en-US" sz="3600" dirty="0">
              <a:solidFill>
                <a:srgbClr val="FF0000"/>
              </a:solidFill>
            </a:endParaRPr>
          </a:p>
          <a:p>
            <a:pPr algn="ctr"/>
            <a:endParaRPr lang="en-US" sz="3600" dirty="0">
              <a:solidFill>
                <a:srgbClr val="FF0000"/>
              </a:solidFill>
              <a:latin typeface="Arial" charset="0"/>
            </a:endParaRPr>
          </a:p>
          <a:p>
            <a:pPr algn="ctr"/>
            <a:endParaRPr lang="en-US" sz="3600" b="1" dirty="0">
              <a:solidFill>
                <a:srgbClr val="FF0000"/>
              </a:solidFill>
              <a:latin typeface="Times New Roman" pitchFamily="18" charset="0"/>
            </a:endParaRPr>
          </a:p>
          <a:p>
            <a:pPr algn="ctr"/>
            <a:r>
              <a:rPr lang="en-US" sz="3600" b="1" dirty="0">
                <a:solidFill>
                  <a:srgbClr val="FF0000"/>
                </a:solidFill>
                <a:latin typeface="Times New Roman" pitchFamily="18" charset="0"/>
              </a:rPr>
              <a:t> </a:t>
            </a:r>
            <a:endParaRPr lang="en-US" sz="3600" dirty="0">
              <a:solidFill>
                <a:srgbClr val="FF0000"/>
              </a:solidFill>
            </a:endParaRPr>
          </a:p>
          <a:p>
            <a:pPr algn="ctr"/>
            <a:endParaRPr lang="en-US" sz="3600" b="1" dirty="0">
              <a:solidFill>
                <a:srgbClr val="FF0000"/>
              </a:solidFill>
              <a:latin typeface="Times New Roman" pitchFamily="18" charset="0"/>
            </a:endParaRPr>
          </a:p>
        </p:txBody>
      </p:sp>
      <p:sp>
        <p:nvSpPr>
          <p:cNvPr id="3079" name="Rectangle 1"/>
          <p:cNvSpPr>
            <a:spLocks noChangeArrowheads="1"/>
          </p:cNvSpPr>
          <p:nvPr/>
        </p:nvSpPr>
        <p:spPr bwMode="auto">
          <a:xfrm>
            <a:off x="0" y="0"/>
            <a:ext cx="184150" cy="369888"/>
          </a:xfrm>
          <a:prstGeom prst="rect">
            <a:avLst/>
          </a:prstGeom>
          <a:noFill/>
          <a:ln w="9525">
            <a:noFill/>
            <a:miter lim="800000"/>
            <a:headEnd/>
            <a:tailEnd/>
          </a:ln>
        </p:spPr>
        <p:txBody>
          <a:bodyPr wrap="none" anchor="ctr">
            <a:spAutoFit/>
          </a:bodyPr>
          <a:lstStyle/>
          <a:p>
            <a:pPr algn="ctr" eaLnBrk="1" hangingPunct="1"/>
            <a:endParaRPr lang="en-US" sz="1800">
              <a:latin typeface="Arial" charset="0"/>
            </a:endParaRPr>
          </a:p>
        </p:txBody>
      </p:sp>
      <p:pic>
        <p:nvPicPr>
          <p:cNvPr id="8" name="Picture 7"/>
          <p:cNvPicPr/>
          <p:nvPr/>
        </p:nvPicPr>
        <p:blipFill>
          <a:blip r:embed="rId4" cstate="print"/>
          <a:srcRect/>
          <a:stretch>
            <a:fillRect/>
          </a:stretch>
        </p:blipFill>
        <p:spPr bwMode="auto">
          <a:xfrm>
            <a:off x="5638800" y="2133600"/>
            <a:ext cx="2682251" cy="1962615"/>
          </a:xfrm>
          <a:prstGeom prst="rect">
            <a:avLst/>
          </a:prstGeom>
          <a:noFill/>
          <a:ln w="9525">
            <a:noFill/>
            <a:miter lim="800000"/>
            <a:headEnd/>
            <a:tailEnd/>
          </a:ln>
        </p:spPr>
      </p:pic>
      <p:pic>
        <p:nvPicPr>
          <p:cNvPr id="3" name="Picture 2">
            <a:extLst>
              <a:ext uri="{FF2B5EF4-FFF2-40B4-BE49-F238E27FC236}">
                <a16:creationId xmlns:a16="http://schemas.microsoft.com/office/drawing/2014/main" id="{FE0111D6-401C-DA94-FD05-A40BA050DB40}"/>
              </a:ext>
            </a:extLst>
          </p:cNvPr>
          <p:cNvPicPr>
            <a:picLocks noChangeAspect="1"/>
          </p:cNvPicPr>
          <p:nvPr/>
        </p:nvPicPr>
        <p:blipFill>
          <a:blip r:embed="rId5" cstate="print">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84150" y="182767"/>
            <a:ext cx="1036433" cy="1036433"/>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534400" cy="758952"/>
          </a:xfrm>
        </p:spPr>
        <p:txBody>
          <a:bodyPr>
            <a:normAutofit fontScale="90000"/>
          </a:bodyPr>
          <a:lstStyle/>
          <a:p>
            <a:r>
              <a:rPr lang="en-US" b="1" dirty="0"/>
              <a:t>CONCLUSION  </a:t>
            </a:r>
            <a:br>
              <a:rPr lang="en-US" dirty="0"/>
            </a:b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dirty="0"/>
              <a:t>Android has been criticized for not being all open-source software despite what was announced by Google. Parts of the SDK are proprietary and closed source, and some believe this is so that Google can control the platform. </a:t>
            </a:r>
          </a:p>
          <a:p>
            <a:r>
              <a:rPr lang="en-US" dirty="0"/>
              <a:t>Software installed by end-users must be written in Java, and will not have access to lower level device APIs. This provides end-users with less control over their phone's functionality than other free and open source phone platforms, such as </a:t>
            </a:r>
            <a:r>
              <a:rPr lang="en-US" dirty="0" err="1"/>
              <a:t>OpenMoko</a:t>
            </a:r>
            <a:r>
              <a:rPr lang="en-US" dirty="0"/>
              <a:t>. </a:t>
            </a:r>
          </a:p>
          <a:p>
            <a:endParaRPr lang="en-US" dirty="0"/>
          </a:p>
          <a:p>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7086600" y="228600"/>
            <a:ext cx="1447800" cy="103822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References</a:t>
            </a:r>
          </a:p>
        </p:txBody>
      </p:sp>
      <p:sp>
        <p:nvSpPr>
          <p:cNvPr id="3" name="Content Placeholder 2"/>
          <p:cNvSpPr>
            <a:spLocks noGrp="1"/>
          </p:cNvSpPr>
          <p:nvPr>
            <p:ph idx="1"/>
          </p:nvPr>
        </p:nvSpPr>
        <p:spPr/>
        <p:txBody>
          <a:bodyPr>
            <a:normAutofit/>
          </a:bodyPr>
          <a:lstStyle/>
          <a:p>
            <a:pPr lvl="0"/>
            <a:r>
              <a:rPr lang="en-US" dirty="0"/>
              <a:t> Hello, Android, E. </a:t>
            </a:r>
            <a:r>
              <a:rPr lang="en-US" dirty="0" err="1"/>
              <a:t>Burnette</a:t>
            </a:r>
            <a:r>
              <a:rPr lang="en-US" dirty="0"/>
              <a:t>, The Pragmatic Programmers (2009).</a:t>
            </a:r>
          </a:p>
          <a:p>
            <a:pPr lvl="0"/>
            <a:r>
              <a:rPr lang="en-US" dirty="0"/>
              <a:t>Professional Android 2 Application Development, R. Meier, Wiley (2010).</a:t>
            </a:r>
          </a:p>
          <a:p>
            <a:pPr lvl="0"/>
            <a:r>
              <a:rPr lang="en-US" dirty="0"/>
              <a:t>Beginning Android 2, M. Murphy, </a:t>
            </a:r>
            <a:r>
              <a:rPr lang="en-US" dirty="0" err="1"/>
              <a:t>Apress</a:t>
            </a:r>
            <a:r>
              <a:rPr lang="en-US" dirty="0"/>
              <a:t> (2010).</a:t>
            </a:r>
          </a:p>
          <a:p>
            <a:pPr lvl="0"/>
            <a:r>
              <a:rPr lang="en-US" dirty="0"/>
              <a:t>Android Wireless Application Development, S. </a:t>
            </a:r>
            <a:r>
              <a:rPr lang="en-US" dirty="0" err="1"/>
              <a:t>Conder</a:t>
            </a:r>
            <a:r>
              <a:rPr lang="en-US" dirty="0"/>
              <a:t> and L. </a:t>
            </a:r>
            <a:r>
              <a:rPr lang="en-US" dirty="0" err="1"/>
              <a:t>Darcey</a:t>
            </a:r>
            <a:r>
              <a:rPr lang="en-US" dirty="0"/>
              <a:t>, Addison-Wesley (2010).</a:t>
            </a:r>
          </a:p>
          <a:p>
            <a:pPr lvl="0"/>
            <a:r>
              <a:rPr lang="en-US" dirty="0"/>
              <a:t>Android Application Development in 24 Hours , L. </a:t>
            </a:r>
            <a:r>
              <a:rPr lang="en-US" dirty="0" err="1"/>
              <a:t>Darcey</a:t>
            </a:r>
            <a:r>
              <a:rPr lang="en-US" dirty="0"/>
              <a:t> and S. </a:t>
            </a:r>
            <a:r>
              <a:rPr lang="en-US" dirty="0" err="1"/>
              <a:t>Conder</a:t>
            </a:r>
            <a:r>
              <a:rPr lang="en-US" dirty="0"/>
              <a:t>, </a:t>
            </a:r>
            <a:r>
              <a:rPr lang="en-US" dirty="0" err="1"/>
              <a:t>Sams</a:t>
            </a:r>
            <a:r>
              <a:rPr lang="en-US" dirty="0"/>
              <a:t> (2010).</a:t>
            </a:r>
          </a:p>
          <a:p>
            <a:pPr lvl="0"/>
            <a:r>
              <a:rPr lang="en-US" dirty="0"/>
              <a:t>studybindas.com</a:t>
            </a:r>
          </a:p>
          <a:p>
            <a:pPr>
              <a:buNone/>
            </a:pP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6629400" y="228600"/>
            <a:ext cx="1981200" cy="990601"/>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1600200"/>
            <a:ext cx="8503920" cy="2667000"/>
          </a:xfrm>
        </p:spPr>
        <p:txBody>
          <a:bodyPr>
            <a:normAutofit fontScale="92500" lnSpcReduction="10000"/>
          </a:bodyPr>
          <a:lstStyle/>
          <a:p>
            <a:pPr>
              <a:buNone/>
            </a:pPr>
            <a:r>
              <a:rPr lang="en-US" sz="9600" dirty="0">
                <a:latin typeface="Times New Roman" pitchFamily="18" charset="0"/>
                <a:cs typeface="Times New Roman" pitchFamily="18" charset="0"/>
              </a:rPr>
              <a:t>               </a:t>
            </a:r>
          </a:p>
          <a:p>
            <a:pPr>
              <a:buNone/>
            </a:pPr>
            <a:r>
              <a:rPr lang="en-US" sz="9600" dirty="0">
                <a:latin typeface="Times New Roman" pitchFamily="18" charset="0"/>
                <a:cs typeface="Times New Roman" pitchFamily="18" charset="0"/>
              </a:rPr>
              <a:t>        Thanks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Content</a:t>
            </a:r>
          </a:p>
        </p:txBody>
      </p:sp>
      <p:sp>
        <p:nvSpPr>
          <p:cNvPr id="3" name="Content Placeholder 2"/>
          <p:cNvSpPr>
            <a:spLocks noGrp="1"/>
          </p:cNvSpPr>
          <p:nvPr>
            <p:ph idx="1"/>
          </p:nvPr>
        </p:nvSpPr>
        <p:spPr/>
        <p:txBody>
          <a:bodyPr>
            <a:normAutofit fontScale="85000" lnSpcReduction="20000"/>
          </a:bodyPr>
          <a:lstStyle/>
          <a:p>
            <a:r>
              <a:rPr lang="en-US" sz="2800" dirty="0"/>
              <a:t>Introduction</a:t>
            </a:r>
          </a:p>
          <a:p>
            <a:r>
              <a:rPr lang="en-US" sz="2800" dirty="0"/>
              <a:t>What is Android</a:t>
            </a:r>
          </a:p>
          <a:p>
            <a:r>
              <a:rPr lang="en-US" sz="2800" dirty="0"/>
              <a:t>Advantages</a:t>
            </a:r>
          </a:p>
          <a:p>
            <a:r>
              <a:rPr lang="en-US" sz="2800" dirty="0"/>
              <a:t>Disadvantages</a:t>
            </a:r>
          </a:p>
          <a:p>
            <a:r>
              <a:rPr lang="en-US" sz="2800" dirty="0"/>
              <a:t>Applications</a:t>
            </a:r>
          </a:p>
          <a:p>
            <a:r>
              <a:rPr lang="en-US" sz="2800" dirty="0"/>
              <a:t>Architecture</a:t>
            </a:r>
          </a:p>
          <a:p>
            <a:r>
              <a:rPr lang="en-US" sz="2800" dirty="0"/>
              <a:t>Future</a:t>
            </a:r>
          </a:p>
          <a:p>
            <a:r>
              <a:rPr lang="en-US" sz="2800" dirty="0"/>
              <a:t>Conclusion</a:t>
            </a:r>
          </a:p>
          <a:p>
            <a:r>
              <a:rPr lang="en-US" sz="2800" dirty="0"/>
              <a:t>References</a:t>
            </a:r>
          </a:p>
          <a:p>
            <a:endParaRPr lang="en-US" sz="2800" dirty="0"/>
          </a:p>
          <a:p>
            <a:endParaRPr lang="en-US" sz="2800"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90600"/>
            <a:ext cx="8229600" cy="639762"/>
          </a:xfrm>
        </p:spPr>
        <p:txBody>
          <a:bodyPr>
            <a:normAutofit fontScale="90000"/>
          </a:bodyPr>
          <a:lstStyle/>
          <a:p>
            <a:r>
              <a:rPr lang="en-US" b="1" dirty="0"/>
              <a:t>Introduction</a:t>
            </a:r>
            <a:br>
              <a:rPr lang="en-US" b="1" dirty="0"/>
            </a:b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sz="2400" dirty="0"/>
              <a:t>Android is the first step in the vision of creating a better mobile phone. It is a complete open mobile platform software stack recently release by Google. </a:t>
            </a:r>
          </a:p>
          <a:p>
            <a:r>
              <a:rPr lang="en-US" sz="2400" dirty="0"/>
              <a:t>Android can be run on mobile devices from companies that have come together to form the Open Handset Alliance. The Alliance currently consists of 34 companies including Motorola, T-Mobile and Sprint-Nextel. These companies have agreed to open access devices.  </a:t>
            </a:r>
            <a:endParaRPr lang="en-US" dirty="0"/>
          </a:p>
        </p:txBody>
      </p:sp>
      <p:pic>
        <p:nvPicPr>
          <p:cNvPr id="5" name="Picture 4"/>
          <p:cNvPicPr/>
          <p:nvPr/>
        </p:nvPicPr>
        <p:blipFill>
          <a:blip r:embed="rId2" cstate="print"/>
          <a:srcRect/>
          <a:stretch>
            <a:fillRect/>
          </a:stretch>
        </p:blipFill>
        <p:spPr bwMode="auto">
          <a:xfrm>
            <a:off x="6477000" y="152400"/>
            <a:ext cx="2072651" cy="1066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427038"/>
          </a:xfrm>
        </p:spPr>
        <p:txBody>
          <a:bodyPr>
            <a:normAutofit fontScale="90000"/>
          </a:bodyPr>
          <a:lstStyle/>
          <a:p>
            <a:r>
              <a:rPr lang="en-US" b="1" dirty="0"/>
              <a:t> </a:t>
            </a:r>
            <a:br>
              <a:rPr lang="en-US" b="1" dirty="0"/>
            </a:br>
            <a:br>
              <a:rPr lang="en-US" b="1" dirty="0"/>
            </a:br>
            <a:br>
              <a:rPr lang="en-US" b="1" dirty="0"/>
            </a:br>
            <a:r>
              <a:rPr lang="en-US" b="1" dirty="0"/>
              <a:t>What  is Android </a:t>
            </a:r>
            <a:br>
              <a:rPr lang="en-US" b="1" dirty="0"/>
            </a:br>
            <a:endParaRPr lang="en-US" dirty="0"/>
          </a:p>
        </p:txBody>
      </p:sp>
      <p:sp>
        <p:nvSpPr>
          <p:cNvPr id="3" name="Content Placeholder 2"/>
          <p:cNvSpPr>
            <a:spLocks noGrp="1"/>
          </p:cNvSpPr>
          <p:nvPr>
            <p:ph idx="1"/>
          </p:nvPr>
        </p:nvSpPr>
        <p:spPr>
          <a:xfrm>
            <a:off x="381000" y="2514600"/>
            <a:ext cx="8229600" cy="4191000"/>
          </a:xfrm>
        </p:spPr>
        <p:txBody>
          <a:bodyPr>
            <a:normAutofit/>
          </a:bodyPr>
          <a:lstStyle/>
          <a:p>
            <a:r>
              <a:rPr lang="en-US" sz="3100" dirty="0"/>
              <a:t>Android is an operating system for Mobile phones.  I will explain more about this in the later part of this article. Lot of advances can be seen these days in the field of smart phones.</a:t>
            </a:r>
          </a:p>
          <a:p>
            <a:r>
              <a:rPr lang="en-US" sz="3100" dirty="0"/>
              <a:t> As the number of users is increasing day by day, facilities are also increasing. </a:t>
            </a:r>
          </a:p>
          <a:p>
            <a:endParaRPr lang="en-US" sz="3100" dirty="0"/>
          </a:p>
          <a:p>
            <a:endParaRPr lang="en-US" dirty="0"/>
          </a:p>
        </p:txBody>
      </p:sp>
      <p:pic>
        <p:nvPicPr>
          <p:cNvPr id="4" name="Picture 3"/>
          <p:cNvPicPr/>
          <p:nvPr/>
        </p:nvPicPr>
        <p:blipFill>
          <a:blip r:embed="rId2" cstate="print"/>
          <a:srcRect/>
          <a:stretch>
            <a:fillRect/>
          </a:stretch>
        </p:blipFill>
        <p:spPr bwMode="auto">
          <a:xfrm>
            <a:off x="6553200" y="228599"/>
            <a:ext cx="1981200" cy="990601"/>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dirty="0"/>
              <a:t> </a:t>
            </a:r>
            <a:br>
              <a:rPr lang="en-US" dirty="0"/>
            </a:br>
            <a:r>
              <a:rPr lang="en-US" b="1" dirty="0"/>
              <a:t>Advantages   </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514350" indent="-514350"/>
            <a:r>
              <a:rPr lang="en-US" dirty="0"/>
              <a:t>Android can Run Multiple Apps  at the Same Time.</a:t>
            </a:r>
          </a:p>
          <a:p>
            <a:pPr marL="514350" indent="-514350"/>
            <a:r>
              <a:rPr lang="en-US" dirty="0"/>
              <a:t>Android keeps information visible on your home screen. Android has is a customizable home screen which keeps active widgets right at your fingertips, always accessible and always visible – without having to launch an application first.</a:t>
            </a:r>
          </a:p>
          <a:p>
            <a:pPr marL="514350" indent="-514350"/>
            <a:r>
              <a:rPr lang="en-US" dirty="0"/>
              <a:t>Android has a better application market compare to  Apple’s App because Apple’s App store has over 180,000 applications, while the Android Marketplace has only just broken the 50,000 mark. </a:t>
            </a:r>
          </a:p>
          <a:p>
            <a:pPr marL="514350" indent="-514350"/>
            <a:r>
              <a:rPr lang="en-US" dirty="0"/>
              <a:t>Android gives you better notifications </a:t>
            </a:r>
            <a:r>
              <a:rPr lang="en-US" dirty="0" err="1"/>
              <a:t>comparee</a:t>
            </a:r>
            <a:r>
              <a:rPr lang="en-US" dirty="0"/>
              <a:t> to </a:t>
            </a:r>
            <a:r>
              <a:rPr lang="en-US" dirty="0" err="1"/>
              <a:t>iPhone</a:t>
            </a:r>
            <a:r>
              <a:rPr lang="en-US" dirty="0"/>
              <a:t> </a:t>
            </a:r>
            <a:r>
              <a:rPr lang="en-US" dirty="0" err="1"/>
              <a:t>beacuse</a:t>
            </a:r>
            <a:r>
              <a:rPr lang="en-US" dirty="0"/>
              <a:t> </a:t>
            </a:r>
            <a:r>
              <a:rPr lang="en-US" dirty="0" err="1"/>
              <a:t>iPhone</a:t>
            </a:r>
            <a:r>
              <a:rPr lang="en-US" dirty="0"/>
              <a:t> has some trouble with notifications. Because it’s restricted to pop-up notifications, it can only handle one at a time.</a:t>
            </a:r>
          </a:p>
          <a:p>
            <a:pPr marL="514350" indent="-514350"/>
            <a:r>
              <a:rPr lang="en-US" b="1" dirty="0"/>
              <a:t> </a:t>
            </a:r>
            <a:r>
              <a:rPr lang="en-US" dirty="0"/>
              <a:t>Android is Hardware independent. </a:t>
            </a:r>
            <a:br>
              <a:rPr lang="en-US" dirty="0"/>
            </a:br>
            <a:br>
              <a:rPr lang="en-US" dirty="0"/>
            </a:br>
            <a:r>
              <a:rPr lang="en-US" b="1" dirty="0"/>
              <a:t> </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7010400" y="197224"/>
            <a:ext cx="1447799" cy="1021976"/>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b="1" dirty="0"/>
              <a:t>Disadvantages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Connected to the Internet: Android can be said is in need of an active internet connection. At least there should be a GPRS internet connection in your area, so that the device is ready to go online to suit our needs.</a:t>
            </a:r>
          </a:p>
          <a:p>
            <a:pPr lvl="0"/>
            <a:r>
              <a:rPr lang="en-US" dirty="0"/>
              <a:t>Sometimes slow device company issued an official version of Android your own.</a:t>
            </a:r>
          </a:p>
          <a:p>
            <a:pPr lvl="0"/>
            <a:r>
              <a:rPr lang="en-US" dirty="0"/>
              <a:t>Android Market is less control of the manager, sometimes there are malware.</a:t>
            </a:r>
          </a:p>
          <a:p>
            <a:pPr lvl="0"/>
            <a:r>
              <a:rPr lang="en-US" dirty="0"/>
              <a:t>As direct service providers, users sometimes very difficult to connect with the Google.</a:t>
            </a:r>
          </a:p>
          <a:p>
            <a:pPr lvl="0"/>
            <a:r>
              <a:rPr lang="en-US" dirty="0"/>
              <a:t>Sometimes there are ads: because it is easy and free, sometimes often a lot of advertising. In appearance it does not interfere with the performance of the application itself, as it sometimes is in the top or bottom of the application.</a:t>
            </a:r>
          </a:p>
          <a:p>
            <a:pPr lvl="0"/>
            <a:r>
              <a:rPr lang="en-US" dirty="0"/>
              <a:t>Wasteful Batteries, This is because the OS is a lot of "process" in the background causing the battery quickly drains.</a:t>
            </a:r>
          </a:p>
          <a:p>
            <a:endParaRPr lang="en-US" dirty="0"/>
          </a:p>
        </p:txBody>
      </p:sp>
      <p:pic>
        <p:nvPicPr>
          <p:cNvPr id="2051" name="Picture 3"/>
          <p:cNvPicPr>
            <a:picLocks noChangeAspect="1" noChangeArrowheads="1"/>
          </p:cNvPicPr>
          <p:nvPr/>
        </p:nvPicPr>
        <p:blipFill>
          <a:blip r:embed="rId2" cstate="print"/>
          <a:srcRect/>
          <a:stretch>
            <a:fillRect/>
          </a:stretch>
        </p:blipFill>
        <p:spPr bwMode="auto">
          <a:xfrm>
            <a:off x="7391400" y="228600"/>
            <a:ext cx="1371600" cy="9906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8534400" cy="758952"/>
          </a:xfrm>
        </p:spPr>
        <p:txBody>
          <a:bodyPr>
            <a:normAutofit fontScale="90000"/>
          </a:bodyPr>
          <a:lstStyle/>
          <a:p>
            <a:r>
              <a:rPr lang="en-US" b="1" dirty="0"/>
              <a:t>Applications in Android</a:t>
            </a:r>
            <a:br>
              <a:rPr lang="en-US" b="1" dirty="0"/>
            </a:b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dirty="0"/>
              <a:t>Android initially came into existence with the sure fire idea that developments are given the power and freedom to create enthralling Mobile applications while taking advantage of everything that the mobile handset has to offer. </a:t>
            </a:r>
          </a:p>
          <a:p>
            <a:r>
              <a:rPr lang="en-US" dirty="0"/>
              <a:t>Android is built on open Linux Kernel. This particular software for Mobile Application is made to be open source, thereby giving the opportunity to the developers to introduce and incorporate any technological advancement. Build on custom virtual machine android gives its users the addition usage and application power, to initiate an interactive and efficient application and operational Software for your phone.</a:t>
            </a:r>
          </a:p>
          <a:p>
            <a:r>
              <a:rPr lang="en-US" dirty="0"/>
              <a:t>Google’s mobile operating device, the android is its awesome creation in the definitive creation of Software Applications for the mobile phone arena it also facilitates the g-juice in your mobile thus initiating a whole new world of Mobile Technology experience by its customers. </a:t>
            </a:r>
          </a:p>
          <a:p>
            <a:endParaRPr lang="en-US" dirty="0"/>
          </a:p>
        </p:txBody>
      </p:sp>
      <p:pic>
        <p:nvPicPr>
          <p:cNvPr id="4" name="Picture 3"/>
          <p:cNvPicPr/>
          <p:nvPr/>
        </p:nvPicPr>
        <p:blipFill>
          <a:blip r:embed="rId2" cstate="print"/>
          <a:srcRect/>
          <a:stretch>
            <a:fillRect/>
          </a:stretch>
        </p:blipFill>
        <p:spPr bwMode="auto">
          <a:xfrm>
            <a:off x="6858000" y="228600"/>
            <a:ext cx="2003807" cy="914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534400" cy="457200"/>
          </a:xfrm>
        </p:spPr>
        <p:txBody>
          <a:bodyPr>
            <a:normAutofit fontScale="90000"/>
          </a:bodyPr>
          <a:lstStyle/>
          <a:p>
            <a:r>
              <a:rPr lang="en-US" b="1" dirty="0"/>
              <a:t>Architecture</a:t>
            </a:r>
            <a:br>
              <a:rPr lang="en-US" dirty="0"/>
            </a:br>
            <a:endParaRPr lang="en-US" dirty="0"/>
          </a:p>
        </p:txBody>
      </p:sp>
      <p:sp>
        <p:nvSpPr>
          <p:cNvPr id="3" name="Content Placeholder 2"/>
          <p:cNvSpPr>
            <a:spLocks noGrp="1"/>
          </p:cNvSpPr>
          <p:nvPr>
            <p:ph idx="1"/>
          </p:nvPr>
        </p:nvSpPr>
        <p:spPr/>
        <p:txBody>
          <a:bodyPr>
            <a:normAutofit/>
          </a:bodyPr>
          <a:lstStyle/>
          <a:p>
            <a:r>
              <a:rPr lang="en-US" b="1" dirty="0"/>
              <a:t> </a:t>
            </a:r>
            <a:endParaRPr lang="en-US" dirty="0"/>
          </a:p>
          <a:p>
            <a:endParaRPr lang="en-US" dirty="0"/>
          </a:p>
        </p:txBody>
      </p:sp>
      <p:pic>
        <p:nvPicPr>
          <p:cNvPr id="4" name="Picture 3"/>
          <p:cNvPicPr/>
          <p:nvPr/>
        </p:nvPicPr>
        <p:blipFill>
          <a:blip r:embed="rId2" cstate="print"/>
          <a:srcRect/>
          <a:stretch>
            <a:fillRect/>
          </a:stretch>
        </p:blipFill>
        <p:spPr bwMode="auto">
          <a:xfrm>
            <a:off x="838200" y="1527048"/>
            <a:ext cx="7100782" cy="4663941"/>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534400" cy="758952"/>
          </a:xfrm>
        </p:spPr>
        <p:txBody>
          <a:bodyPr>
            <a:normAutofit fontScale="90000"/>
          </a:bodyPr>
          <a:lstStyle/>
          <a:p>
            <a:r>
              <a:rPr lang="en-US" b="1" dirty="0"/>
              <a:t>  Future  </a:t>
            </a:r>
            <a:br>
              <a:rPr lang="en-US" dirty="0"/>
            </a:br>
            <a:endParaRPr lang="en-US" dirty="0"/>
          </a:p>
        </p:txBody>
      </p:sp>
      <p:sp>
        <p:nvSpPr>
          <p:cNvPr id="3" name="Content Placeholder 2"/>
          <p:cNvSpPr>
            <a:spLocks noGrp="1"/>
          </p:cNvSpPr>
          <p:nvPr>
            <p:ph idx="1"/>
          </p:nvPr>
        </p:nvSpPr>
        <p:spPr>
          <a:xfrm>
            <a:off x="457200" y="1407160"/>
            <a:ext cx="8001000" cy="4384040"/>
          </a:xfrm>
        </p:spPr>
        <p:txBody>
          <a:bodyPr>
            <a:normAutofit/>
          </a:bodyPr>
          <a:lstStyle/>
          <a:p>
            <a:r>
              <a:rPr lang="en-US" dirty="0"/>
              <a:t>I'm just curious to what you guys think the future of Android will be like, especially after Apple won their lawsuit with Samsung. With that lawsuit, and Adobe eliminating Mobile Flash, I am less optimistic about the future of Android than I have ever been. </a:t>
            </a:r>
          </a:p>
          <a:p>
            <a:r>
              <a:rPr lang="en-US" dirty="0"/>
              <a:t>The lawsuit could dramatically impact the design of Android (of course we will still have launchers to make our phone look how we want). </a:t>
            </a:r>
          </a:p>
          <a:p>
            <a:r>
              <a:rPr lang="en-US" dirty="0"/>
              <a:t>A future change in the basic design could dramatically hurt Android. The current Icon setup is the most popular for users (Windows, Macs, iPhone, Android) but if that were to change, people may not want to keep buying Androids. </a:t>
            </a:r>
          </a:p>
          <a:p>
            <a:r>
              <a:rPr lang="en-US" dirty="0"/>
              <a:t>Personally, I hope Samsung is able to sue Apple when the mini iPad comes out for design patents. </a:t>
            </a:r>
          </a:p>
        </p:txBody>
      </p:sp>
      <p:pic>
        <p:nvPicPr>
          <p:cNvPr id="4" name="Picture 3"/>
          <p:cNvPicPr/>
          <p:nvPr/>
        </p:nvPicPr>
        <p:blipFill>
          <a:blip r:embed="rId2" cstate="print"/>
          <a:srcRect/>
          <a:stretch>
            <a:fillRect/>
          </a:stretch>
        </p:blipFill>
        <p:spPr bwMode="auto">
          <a:xfrm>
            <a:off x="6629400" y="304800"/>
            <a:ext cx="1944133" cy="9144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52</TotalTime>
  <Words>937</Words>
  <Application>Microsoft Office PowerPoint</Application>
  <PresentationFormat>On-screen Show (4:3)</PresentationFormat>
  <Paragraphs>65</Paragraphs>
  <Slides>12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Calibri</vt:lpstr>
      <vt:lpstr>Tahoma</vt:lpstr>
      <vt:lpstr>Times</vt:lpstr>
      <vt:lpstr>Times New Roman</vt:lpstr>
      <vt:lpstr>Trebuchet MS</vt:lpstr>
      <vt:lpstr>Verdana</vt:lpstr>
      <vt:lpstr>Wingdings 3</vt:lpstr>
      <vt:lpstr>Facet</vt:lpstr>
      <vt:lpstr>PowerPoint Presentation</vt:lpstr>
      <vt:lpstr>Content</vt:lpstr>
      <vt:lpstr>Introduction </vt:lpstr>
      <vt:lpstr>    What  is Android  </vt:lpstr>
      <vt:lpstr>  Advantages   </vt:lpstr>
      <vt:lpstr>  Disadvantages   </vt:lpstr>
      <vt:lpstr>Applications in Android </vt:lpstr>
      <vt:lpstr>Architecture </vt:lpstr>
      <vt:lpstr>  Future   </vt:lpstr>
      <vt:lpstr>CONCLUSION   </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COMPAQ</dc:creator>
  <cp:lastModifiedBy>Diwakar Saini</cp:lastModifiedBy>
  <cp:revision>14</cp:revision>
  <dcterms:created xsi:type="dcterms:W3CDTF">2005-12-31T18:35:08Z</dcterms:created>
  <dcterms:modified xsi:type="dcterms:W3CDTF">2023-07-10T07:47:39Z</dcterms:modified>
</cp:coreProperties>
</file>