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3" r:id="rId1"/>
  </p:sldMasterIdLst>
  <p:notesMasterIdLst>
    <p:notesMasterId r:id="rId21"/>
  </p:notesMasterIdLst>
  <p:sldIdLst>
    <p:sldId id="275" r:id="rId2"/>
    <p:sldId id="257" r:id="rId3"/>
    <p:sldId id="258" r:id="rId4"/>
    <p:sldId id="259" r:id="rId5"/>
    <p:sldId id="272" r:id="rId6"/>
    <p:sldId id="263" r:id="rId7"/>
    <p:sldId id="264" r:id="rId8"/>
    <p:sldId id="265" r:id="rId9"/>
    <p:sldId id="266" r:id="rId10"/>
    <p:sldId id="267" r:id="rId11"/>
    <p:sldId id="268" r:id="rId12"/>
    <p:sldId id="262" r:id="rId13"/>
    <p:sldId id="269" r:id="rId14"/>
    <p:sldId id="260" r:id="rId15"/>
    <p:sldId id="271" r:id="rId16"/>
    <p:sldId id="261" r:id="rId17"/>
    <p:sldId id="270" r:id="rId18"/>
    <p:sldId id="276" r:id="rId19"/>
    <p:sldId id="277"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83" y="4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Arial" charset="0"/>
              </a:defRPr>
            </a:lvl1pPr>
          </a:lstStyle>
          <a:p>
            <a:pPr>
              <a:defRPr/>
            </a:pPr>
            <a:fld id="{D7768354-9CFF-4A4A-B763-C82C644FAE77}" type="datetimeFigureOut">
              <a:rPr lang="en-US"/>
              <a:pPr>
                <a:defRPr/>
              </a:pPr>
              <a:t>7/10/2023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cs typeface="Arial" charset="0"/>
              </a:defRPr>
            </a:lvl1pPr>
          </a:lstStyle>
          <a:p>
            <a:pPr>
              <a:defRPr/>
            </a:pPr>
            <a:fld id="{9CC1BAAF-AA3F-43B4-A59D-D2EC91D5DE6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A11E53BE-1D5B-4A78-A64D-0FF248B3FC95}" type="slidenum">
              <a:rPr lang="en-US" smtClean="0"/>
              <a:pPr/>
              <a:t>1</a:t>
            </a:fld>
            <a:endParaRPr lang="en-US"/>
          </a:p>
        </p:txBody>
      </p:sp>
      <p:sp>
        <p:nvSpPr>
          <p:cNvPr id="296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970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E93BA56-541A-4675-8BA9-B9F9AAE95199}" type="slidenum">
              <a:rPr lang="en-US" smtClean="0"/>
              <a:pPr>
                <a:defRPr/>
              </a:pPr>
              <a:t>‹#›</a:t>
            </a:fld>
            <a:endParaRPr lang="en-US"/>
          </a:p>
        </p:txBody>
      </p:sp>
    </p:spTree>
    <p:extLst>
      <p:ext uri="{BB962C8B-B14F-4D97-AF65-F5344CB8AC3E}">
        <p14:creationId xmlns:p14="http://schemas.microsoft.com/office/powerpoint/2010/main" val="758661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EFE83B1-F5D3-4EA0-B120-A8EA5AB1846F}" type="slidenum">
              <a:rPr lang="en-US" smtClean="0"/>
              <a:pPr>
                <a:defRPr/>
              </a:pPr>
              <a:t>‹#›</a:t>
            </a:fld>
            <a:endParaRPr lang="en-US"/>
          </a:p>
        </p:txBody>
      </p:sp>
    </p:spTree>
    <p:extLst>
      <p:ext uri="{BB962C8B-B14F-4D97-AF65-F5344CB8AC3E}">
        <p14:creationId xmlns:p14="http://schemas.microsoft.com/office/powerpoint/2010/main" val="1406096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EFE83B1-F5D3-4EA0-B120-A8EA5AB1846F}" type="slidenum">
              <a:rPr lang="en-US" smtClean="0"/>
              <a:pPr>
                <a:defRPr/>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61583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EFE83B1-F5D3-4EA0-B120-A8EA5AB1846F}" type="slidenum">
              <a:rPr lang="en-US" smtClean="0"/>
              <a:pPr>
                <a:defRPr/>
              </a:pPr>
              <a:t>‹#›</a:t>
            </a:fld>
            <a:endParaRPr lang="en-US"/>
          </a:p>
        </p:txBody>
      </p:sp>
    </p:spTree>
    <p:extLst>
      <p:ext uri="{BB962C8B-B14F-4D97-AF65-F5344CB8AC3E}">
        <p14:creationId xmlns:p14="http://schemas.microsoft.com/office/powerpoint/2010/main" val="3326888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EFE83B1-F5D3-4EA0-B120-A8EA5AB1846F}" type="slidenum">
              <a:rPr lang="en-US" smtClean="0"/>
              <a:pPr>
                <a:defRPr/>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203322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EFE83B1-F5D3-4EA0-B120-A8EA5AB1846F}" type="slidenum">
              <a:rPr lang="en-US" smtClean="0"/>
              <a:pPr>
                <a:defRPr/>
              </a:pPr>
              <a:t>‹#›</a:t>
            </a:fld>
            <a:endParaRPr lang="en-US"/>
          </a:p>
        </p:txBody>
      </p:sp>
    </p:spTree>
    <p:extLst>
      <p:ext uri="{BB962C8B-B14F-4D97-AF65-F5344CB8AC3E}">
        <p14:creationId xmlns:p14="http://schemas.microsoft.com/office/powerpoint/2010/main" val="29373240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28814C8-1780-40F0-98BF-54515B238A00}" type="slidenum">
              <a:rPr lang="en-US" smtClean="0"/>
              <a:pPr>
                <a:defRPr/>
              </a:pPr>
              <a:t>‹#›</a:t>
            </a:fld>
            <a:endParaRPr lang="en-US"/>
          </a:p>
        </p:txBody>
      </p:sp>
    </p:spTree>
    <p:extLst>
      <p:ext uri="{BB962C8B-B14F-4D97-AF65-F5344CB8AC3E}">
        <p14:creationId xmlns:p14="http://schemas.microsoft.com/office/powerpoint/2010/main" val="26373553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4683975-210A-4DA0-BA5A-0DA093691972}" type="slidenum">
              <a:rPr lang="en-US" smtClean="0"/>
              <a:pPr>
                <a:defRPr/>
              </a:pPr>
              <a:t>‹#›</a:t>
            </a:fld>
            <a:endParaRPr lang="en-US"/>
          </a:p>
        </p:txBody>
      </p:sp>
    </p:spTree>
    <p:extLst>
      <p:ext uri="{BB962C8B-B14F-4D97-AF65-F5344CB8AC3E}">
        <p14:creationId xmlns:p14="http://schemas.microsoft.com/office/powerpoint/2010/main" val="550712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9CBE303-A913-4586-8F6A-6E5D5E4E05A5}" type="slidenum">
              <a:rPr lang="en-US" smtClean="0"/>
              <a:pPr>
                <a:defRPr/>
              </a:pPr>
              <a:t>‹#›</a:t>
            </a:fld>
            <a:endParaRPr lang="en-US"/>
          </a:p>
        </p:txBody>
      </p:sp>
    </p:spTree>
    <p:extLst>
      <p:ext uri="{BB962C8B-B14F-4D97-AF65-F5344CB8AC3E}">
        <p14:creationId xmlns:p14="http://schemas.microsoft.com/office/powerpoint/2010/main" val="3760346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F0684B5-C5B9-4BA4-A96F-F3D66BD4F9A7}" type="slidenum">
              <a:rPr lang="en-US" smtClean="0"/>
              <a:pPr>
                <a:defRPr/>
              </a:pPr>
              <a:t>‹#›</a:t>
            </a:fld>
            <a:endParaRPr lang="en-US"/>
          </a:p>
        </p:txBody>
      </p:sp>
    </p:spTree>
    <p:extLst>
      <p:ext uri="{BB962C8B-B14F-4D97-AF65-F5344CB8AC3E}">
        <p14:creationId xmlns:p14="http://schemas.microsoft.com/office/powerpoint/2010/main" val="374811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4FC6BBA-3EB4-4F66-B98F-5798752ACA35}" type="slidenum">
              <a:rPr lang="en-US" smtClean="0"/>
              <a:pPr>
                <a:defRPr/>
              </a:pPr>
              <a:t>‹#›</a:t>
            </a:fld>
            <a:endParaRPr lang="en-US"/>
          </a:p>
        </p:txBody>
      </p:sp>
    </p:spTree>
    <p:extLst>
      <p:ext uri="{BB962C8B-B14F-4D97-AF65-F5344CB8AC3E}">
        <p14:creationId xmlns:p14="http://schemas.microsoft.com/office/powerpoint/2010/main" val="4182892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C601AE54-054E-4923-ADDD-4207DC574AD2}" type="slidenum">
              <a:rPr lang="en-US" smtClean="0"/>
              <a:pPr>
                <a:defRPr/>
              </a:pPr>
              <a:t>‹#›</a:t>
            </a:fld>
            <a:endParaRPr lang="en-US"/>
          </a:p>
        </p:txBody>
      </p:sp>
    </p:spTree>
    <p:extLst>
      <p:ext uri="{BB962C8B-B14F-4D97-AF65-F5344CB8AC3E}">
        <p14:creationId xmlns:p14="http://schemas.microsoft.com/office/powerpoint/2010/main" val="4078957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C1DDCB44-3CD0-48EC-A5C8-FDF1004AE7EE}" type="slidenum">
              <a:rPr lang="en-US" smtClean="0"/>
              <a:pPr>
                <a:defRPr/>
              </a:pPr>
              <a:t>‹#›</a:t>
            </a:fld>
            <a:endParaRPr lang="en-US"/>
          </a:p>
        </p:txBody>
      </p:sp>
    </p:spTree>
    <p:extLst>
      <p:ext uri="{BB962C8B-B14F-4D97-AF65-F5344CB8AC3E}">
        <p14:creationId xmlns:p14="http://schemas.microsoft.com/office/powerpoint/2010/main" val="2337360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E5CBF5F7-4908-4AAF-A4C0-F3F71BFE203F}" type="slidenum">
              <a:rPr lang="en-US" smtClean="0"/>
              <a:pPr>
                <a:defRPr/>
              </a:pPr>
              <a:t>‹#›</a:t>
            </a:fld>
            <a:endParaRPr lang="en-US"/>
          </a:p>
        </p:txBody>
      </p:sp>
    </p:spTree>
    <p:extLst>
      <p:ext uri="{BB962C8B-B14F-4D97-AF65-F5344CB8AC3E}">
        <p14:creationId xmlns:p14="http://schemas.microsoft.com/office/powerpoint/2010/main" val="588878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3A9015A-72EB-43E0-BDA1-B0B12729A0E8}" type="slidenum">
              <a:rPr lang="en-US" smtClean="0"/>
              <a:pPr>
                <a:defRPr/>
              </a:pPr>
              <a:t>‹#›</a:t>
            </a:fld>
            <a:endParaRPr lang="en-US"/>
          </a:p>
        </p:txBody>
      </p:sp>
    </p:spTree>
    <p:extLst>
      <p:ext uri="{BB962C8B-B14F-4D97-AF65-F5344CB8AC3E}">
        <p14:creationId xmlns:p14="http://schemas.microsoft.com/office/powerpoint/2010/main" val="1249373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E5954F4-B0FE-4043-A2E9-EE7D73E9714F}" type="slidenum">
              <a:rPr lang="en-US" smtClean="0"/>
              <a:pPr>
                <a:defRPr/>
              </a:pPr>
              <a:t>‹#›</a:t>
            </a:fld>
            <a:endParaRPr lang="en-US"/>
          </a:p>
        </p:txBody>
      </p:sp>
    </p:spTree>
    <p:extLst>
      <p:ext uri="{BB962C8B-B14F-4D97-AF65-F5344CB8AC3E}">
        <p14:creationId xmlns:p14="http://schemas.microsoft.com/office/powerpoint/2010/main" val="2465571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9EFE83B1-F5D3-4EA0-B120-A8EA5AB1846F}" type="slidenum">
              <a:rPr lang="en-US" smtClean="0"/>
              <a:pPr>
                <a:defRPr/>
              </a:pPr>
              <a:t>‹#›</a:t>
            </a:fld>
            <a:endParaRPr lang="en-US"/>
          </a:p>
        </p:txBody>
      </p:sp>
    </p:spTree>
    <p:extLst>
      <p:ext uri="{BB962C8B-B14F-4D97-AF65-F5344CB8AC3E}">
        <p14:creationId xmlns:p14="http://schemas.microsoft.com/office/powerpoint/2010/main" val="3262347389"/>
      </p:ext>
    </p:extLst>
  </p:cSld>
  <p:clrMap bg1="lt1" tx1="dk1" bg2="lt2" tx2="dk2" accent1="accent1" accent2="accent2" accent3="accent3" accent4="accent4" accent5="accent5" accent6="accent6" hlink="hlink" folHlink="folHlink"/>
  <p:sldLayoutIdLst>
    <p:sldLayoutId id="2147484014" r:id="rId1"/>
    <p:sldLayoutId id="2147484015" r:id="rId2"/>
    <p:sldLayoutId id="2147484016" r:id="rId3"/>
    <p:sldLayoutId id="2147484017" r:id="rId4"/>
    <p:sldLayoutId id="2147484018" r:id="rId5"/>
    <p:sldLayoutId id="2147484019" r:id="rId6"/>
    <p:sldLayoutId id="2147484020" r:id="rId7"/>
    <p:sldLayoutId id="2147484021" r:id="rId8"/>
    <p:sldLayoutId id="2147484022" r:id="rId9"/>
    <p:sldLayoutId id="2147484023" r:id="rId10"/>
    <p:sldLayoutId id="2147484024" r:id="rId11"/>
    <p:sldLayoutId id="2147484025" r:id="rId12"/>
    <p:sldLayoutId id="2147484026" r:id="rId13"/>
    <p:sldLayoutId id="2147484027" r:id="rId14"/>
    <p:sldLayoutId id="2147484028" r:id="rId15"/>
    <p:sldLayoutId id="214748402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wikipedia.com/" TargetMode="External"/><Relationship Id="rId2" Type="http://schemas.openxmlformats.org/officeDocument/2006/relationships/hyperlink" Target="http://www.google.com/" TargetMode="External"/><Relationship Id="rId1" Type="http://schemas.openxmlformats.org/officeDocument/2006/relationships/slideLayout" Target="../slideLayouts/slideLayout2.xml"/><Relationship Id="rId4" Type="http://schemas.openxmlformats.org/officeDocument/2006/relationships/hyperlink" Target="http://www.studymafia.org/"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3" descr="strip1"/>
          <p:cNvPicPr>
            <a:picLocks noChangeAspect="1" noChangeArrowheads="1"/>
          </p:cNvPicPr>
          <p:nvPr/>
        </p:nvPicPr>
        <p:blipFill>
          <a:blip r:embed="rId3" cstate="print"/>
          <a:srcRect/>
          <a:stretch>
            <a:fillRect/>
          </a:stretch>
        </p:blipFill>
        <p:spPr bwMode="auto">
          <a:xfrm>
            <a:off x="1371600" y="593725"/>
            <a:ext cx="7620000" cy="76200"/>
          </a:xfrm>
          <a:prstGeom prst="rect">
            <a:avLst/>
          </a:prstGeom>
          <a:noFill/>
          <a:ln w="9525">
            <a:noFill/>
            <a:miter lim="800000"/>
            <a:headEnd/>
            <a:tailEnd/>
          </a:ln>
        </p:spPr>
      </p:pic>
      <p:sp>
        <p:nvSpPr>
          <p:cNvPr id="10244" name="Rectangle 5"/>
          <p:cNvSpPr>
            <a:spLocks noChangeArrowheads="1"/>
          </p:cNvSpPr>
          <p:nvPr/>
        </p:nvSpPr>
        <p:spPr bwMode="auto">
          <a:xfrm>
            <a:off x="457200" y="1066800"/>
            <a:ext cx="8686800" cy="1143000"/>
          </a:xfrm>
          <a:prstGeom prst="rect">
            <a:avLst/>
          </a:prstGeom>
          <a:noFill/>
          <a:ln w="9525">
            <a:noFill/>
            <a:miter lim="800000"/>
            <a:headEnd/>
            <a:tailEnd/>
          </a:ln>
        </p:spPr>
        <p:txBody>
          <a:bodyPr anchor="ctr"/>
          <a:lstStyle/>
          <a:p>
            <a:pPr algn="ctr">
              <a:defRPr/>
            </a:pPr>
            <a:r>
              <a:rPr lang="en-US" sz="5400" dirty="0">
                <a:solidFill>
                  <a:schemeClr val="accent3"/>
                </a:solidFill>
                <a:latin typeface="Verdana" pitchFamily="34" charset="0"/>
              </a:rPr>
              <a:t>www.studybindas.com</a:t>
            </a:r>
            <a:endParaRPr lang="en-US" sz="5400" dirty="0">
              <a:solidFill>
                <a:schemeClr val="accent3"/>
              </a:solidFill>
            </a:endParaRPr>
          </a:p>
        </p:txBody>
      </p:sp>
      <p:sp>
        <p:nvSpPr>
          <p:cNvPr id="8197" name="Text Box 9"/>
          <p:cNvSpPr txBox="1">
            <a:spLocks noChangeArrowheads="1"/>
          </p:cNvSpPr>
          <p:nvPr/>
        </p:nvSpPr>
        <p:spPr bwMode="auto">
          <a:xfrm>
            <a:off x="533400" y="5181600"/>
            <a:ext cx="8610600" cy="677863"/>
          </a:xfrm>
          <a:prstGeom prst="rect">
            <a:avLst/>
          </a:prstGeom>
          <a:noFill/>
          <a:ln w="9525">
            <a:noFill/>
            <a:miter lim="800000"/>
            <a:headEnd/>
            <a:tailEnd/>
          </a:ln>
        </p:spPr>
        <p:txBody>
          <a:bodyPr>
            <a:spAutoFit/>
          </a:bodyPr>
          <a:lstStyle/>
          <a:p>
            <a:pPr>
              <a:spcBef>
                <a:spcPct val="50000"/>
              </a:spcBef>
            </a:pPr>
            <a:r>
              <a:rPr lang="en-US" sz="2000" b="1" dirty="0"/>
              <a:t>  		Submitted To:	   	 Submitted By:</a:t>
            </a:r>
          </a:p>
          <a:p>
            <a:r>
              <a:rPr lang="en-US" b="1" dirty="0"/>
              <a:t>		www.studybindas.com     www.studybindas.com               </a:t>
            </a:r>
          </a:p>
        </p:txBody>
      </p:sp>
      <p:sp>
        <p:nvSpPr>
          <p:cNvPr id="10246" name="Rectangle 8"/>
          <p:cNvSpPr>
            <a:spLocks noChangeArrowheads="1"/>
          </p:cNvSpPr>
          <p:nvPr/>
        </p:nvSpPr>
        <p:spPr bwMode="auto">
          <a:xfrm>
            <a:off x="1752600" y="2362200"/>
            <a:ext cx="3962400" cy="2308225"/>
          </a:xfrm>
          <a:prstGeom prst="rect">
            <a:avLst/>
          </a:prstGeom>
          <a:noFill/>
          <a:ln w="9525">
            <a:noFill/>
            <a:miter lim="800000"/>
            <a:headEnd/>
            <a:tailEnd/>
          </a:ln>
        </p:spPr>
        <p:txBody>
          <a:bodyPr>
            <a:spAutoFit/>
          </a:bodyPr>
          <a:lstStyle/>
          <a:p>
            <a:pPr algn="ctr">
              <a:defRPr/>
            </a:pPr>
            <a:r>
              <a:rPr lang="en-US" sz="3600" b="1" dirty="0">
                <a:solidFill>
                  <a:schemeClr val="accent2">
                    <a:lumMod val="75000"/>
                  </a:schemeClr>
                </a:solidFill>
              </a:rPr>
              <a:t>Seminar</a:t>
            </a:r>
          </a:p>
          <a:p>
            <a:pPr algn="ctr">
              <a:defRPr/>
            </a:pPr>
            <a:r>
              <a:rPr lang="en-US" sz="3600" b="1" dirty="0">
                <a:solidFill>
                  <a:schemeClr val="accent2">
                    <a:lumMod val="75000"/>
                  </a:schemeClr>
                </a:solidFill>
              </a:rPr>
              <a:t> On</a:t>
            </a:r>
          </a:p>
          <a:p>
            <a:pPr algn="ctr">
              <a:defRPr/>
            </a:pPr>
            <a:r>
              <a:rPr lang="en-US" sz="3600" b="1" dirty="0">
                <a:solidFill>
                  <a:schemeClr val="accent2">
                    <a:lumMod val="75000"/>
                  </a:schemeClr>
                </a:solidFill>
              </a:rPr>
              <a:t>Cloud Computing</a:t>
            </a:r>
            <a:endParaRPr lang="en-US" sz="3600" dirty="0">
              <a:solidFill>
                <a:schemeClr val="accent2">
                  <a:lumMod val="75000"/>
                </a:schemeClr>
              </a:solidFill>
            </a:endParaRPr>
          </a:p>
        </p:txBody>
      </p:sp>
      <p:pic>
        <p:nvPicPr>
          <p:cNvPr id="8199" name="Picture 2" descr="https://encrypted-tbn2.gstatic.com/images?q=tbn:ANd9GcQCXw5pCpfuS9fBR7Ieb_KRG7pSvnMCW1idScpIkHlUc6nbR_taG22t5Nmy"/>
          <p:cNvPicPr>
            <a:picLocks noChangeAspect="1" noChangeArrowheads="1"/>
          </p:cNvPicPr>
          <p:nvPr/>
        </p:nvPicPr>
        <p:blipFill>
          <a:blip r:embed="rId4" cstate="print"/>
          <a:srcRect/>
          <a:stretch>
            <a:fillRect/>
          </a:stretch>
        </p:blipFill>
        <p:spPr bwMode="auto">
          <a:xfrm>
            <a:off x="5715000" y="2286000"/>
            <a:ext cx="2717800" cy="1905000"/>
          </a:xfrm>
          <a:prstGeom prst="rect">
            <a:avLst/>
          </a:prstGeom>
          <a:noFill/>
          <a:ln w="9525">
            <a:noFill/>
            <a:miter lim="800000"/>
            <a:headEnd/>
            <a:tailEnd/>
          </a:ln>
        </p:spPr>
      </p:pic>
      <p:pic>
        <p:nvPicPr>
          <p:cNvPr id="3" name="Picture 2">
            <a:extLst>
              <a:ext uri="{FF2B5EF4-FFF2-40B4-BE49-F238E27FC236}">
                <a16:creationId xmlns:a16="http://schemas.microsoft.com/office/drawing/2014/main" id="{7923DFBD-CF9A-E667-C593-E080C5D7771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199" y="22224"/>
            <a:ext cx="1295401" cy="1295401"/>
          </a:xfrm>
          <a:prstGeom prst="rect">
            <a:avLst/>
          </a:prstGeom>
        </p:spPr>
      </p:pic>
    </p:spTree>
  </p:cSld>
  <p:clrMapOvr>
    <a:masterClrMapping/>
  </p:clrMapOvr>
  <p:transition spd="slow">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fontAlgn="auto" hangingPunct="1">
              <a:spcAft>
                <a:spcPts val="0"/>
              </a:spcAft>
              <a:defRPr/>
            </a:pPr>
            <a:r>
              <a:rPr lang="en-US" b="1"/>
              <a:t>Private cloud</a:t>
            </a:r>
            <a:r>
              <a:rPr lang="en-US"/>
              <a:t> </a:t>
            </a:r>
          </a:p>
        </p:txBody>
      </p:sp>
      <p:sp>
        <p:nvSpPr>
          <p:cNvPr id="17411" name="Rectangle 3"/>
          <p:cNvSpPr>
            <a:spLocks noGrp="1" noChangeArrowheads="1"/>
          </p:cNvSpPr>
          <p:nvPr>
            <p:ph idx="1"/>
          </p:nvPr>
        </p:nvSpPr>
        <p:spPr>
          <a:xfrm>
            <a:off x="609600" y="1524000"/>
            <a:ext cx="8229600" cy="4876800"/>
          </a:xfrm>
        </p:spPr>
        <p:txBody>
          <a:bodyPr/>
          <a:lstStyle/>
          <a:p>
            <a:pPr algn="just" eaLnBrk="1" hangingPunct="1">
              <a:lnSpc>
                <a:spcPct val="90000"/>
              </a:lnSpc>
            </a:pPr>
            <a:r>
              <a:rPr lang="en-US" dirty="0"/>
              <a:t>Private cloud is cloud infrastructure dedicated to a particular organization. Private clouds allow businesses to host applications in the cloud, while addressing concerns regarding data security and control, which is often lacking in a public cloud environment.  </a:t>
            </a:r>
          </a:p>
          <a:p>
            <a:pPr algn="just" eaLnBrk="1" hangingPunct="1">
              <a:lnSpc>
                <a:spcPct val="90000"/>
              </a:lnSpc>
            </a:pPr>
            <a:r>
              <a:rPr lang="en-US" dirty="0"/>
              <a:t>It is not shared with other organizations, whether managed internally or by a third-party, and it can be hosted internally or externally.</a:t>
            </a:r>
          </a:p>
        </p:txBody>
      </p:sp>
      <p:pic>
        <p:nvPicPr>
          <p:cNvPr id="17412" name="Picture 4" descr="images"/>
          <p:cNvPicPr>
            <a:picLocks noChangeAspect="1" noChangeArrowheads="1"/>
          </p:cNvPicPr>
          <p:nvPr/>
        </p:nvPicPr>
        <p:blipFill>
          <a:blip r:embed="rId2" cstate="print"/>
          <a:srcRect/>
          <a:stretch>
            <a:fillRect/>
          </a:stretch>
        </p:blipFill>
        <p:spPr bwMode="auto">
          <a:xfrm>
            <a:off x="5674360" y="4434522"/>
            <a:ext cx="2286000" cy="2072640"/>
          </a:xfrm>
          <a:prstGeom prst="rect">
            <a:avLst/>
          </a:prstGeom>
          <a:noFill/>
          <a:ln w="9525">
            <a:noFill/>
            <a:miter lim="800000"/>
            <a:headEnd/>
            <a:tailEnd/>
          </a:ln>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fontAlgn="auto" hangingPunct="1">
              <a:spcAft>
                <a:spcPts val="0"/>
              </a:spcAft>
              <a:defRPr/>
            </a:pPr>
            <a:r>
              <a:rPr lang="en-US"/>
              <a:t> </a:t>
            </a:r>
            <a:r>
              <a:rPr lang="en-US" b="1"/>
              <a:t>Hybrid cloud</a:t>
            </a:r>
          </a:p>
        </p:txBody>
      </p:sp>
      <p:sp>
        <p:nvSpPr>
          <p:cNvPr id="14339" name="Rectangle 3"/>
          <p:cNvSpPr>
            <a:spLocks noGrp="1" noChangeArrowheads="1"/>
          </p:cNvSpPr>
          <p:nvPr>
            <p:ph idx="1"/>
          </p:nvPr>
        </p:nvSpPr>
        <p:spPr>
          <a:xfrm>
            <a:off x="396240" y="1654214"/>
            <a:ext cx="8229600" cy="4114800"/>
          </a:xfrm>
        </p:spPr>
        <p:txBody>
          <a:bodyPr>
            <a:normAutofit/>
          </a:bodyPr>
          <a:lstStyle/>
          <a:p>
            <a:pPr marL="274320" indent="-274320" eaLnBrk="1" fontAlgn="auto" hangingPunct="1">
              <a:lnSpc>
                <a:spcPct val="90000"/>
              </a:lnSpc>
              <a:spcAft>
                <a:spcPts val="0"/>
              </a:spcAft>
              <a:buFont typeface="Wingdings"/>
              <a:buChar char=""/>
              <a:defRPr/>
            </a:pPr>
            <a:r>
              <a:rPr lang="en-US" dirty="0"/>
              <a:t>Hybrid Clouds are a composition of two or more clouds (private, community or public) that remain unique entities but are bound together offering the advantages of multiple deployment models. </a:t>
            </a:r>
          </a:p>
          <a:p>
            <a:pPr marL="274320" indent="-274320" eaLnBrk="1" fontAlgn="auto" hangingPunct="1">
              <a:lnSpc>
                <a:spcPct val="90000"/>
              </a:lnSpc>
              <a:spcAft>
                <a:spcPts val="0"/>
              </a:spcAft>
              <a:buFont typeface="Wingdings"/>
              <a:buChar char=""/>
              <a:defRPr/>
            </a:pPr>
            <a:r>
              <a:rPr lang="en-US" dirty="0"/>
              <a:t>In a hybrid cloud, you can leverage third party cloud providers in either a full or partial manner; increasing the flexibility of computing. Augmenting a traditional private cloud with the resources of a public cloud can be used to manage any unexpected surges in workload. </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55562"/>
            <a:ext cx="7467600" cy="1143000"/>
          </a:xfrm>
        </p:spPr>
        <p:txBody>
          <a:bodyPr/>
          <a:lstStyle/>
          <a:p>
            <a:pPr eaLnBrk="1" fontAlgn="auto" hangingPunct="1">
              <a:spcAft>
                <a:spcPts val="0"/>
              </a:spcAft>
              <a:defRPr/>
            </a:pPr>
            <a:r>
              <a:rPr lang="en-US" dirty="0"/>
              <a:t> </a:t>
            </a:r>
            <a:r>
              <a:rPr lang="en-US" b="1" dirty="0"/>
              <a:t>Components</a:t>
            </a:r>
            <a:r>
              <a:rPr lang="en-US" dirty="0"/>
              <a:t> </a:t>
            </a:r>
          </a:p>
        </p:txBody>
      </p:sp>
      <p:sp>
        <p:nvSpPr>
          <p:cNvPr id="19459" name="Rectangle 3"/>
          <p:cNvSpPr>
            <a:spLocks noGrp="1" noChangeArrowheads="1"/>
          </p:cNvSpPr>
          <p:nvPr>
            <p:ph idx="1"/>
          </p:nvPr>
        </p:nvSpPr>
        <p:spPr>
          <a:xfrm>
            <a:off x="457200" y="1443038"/>
            <a:ext cx="7696200" cy="5105400"/>
          </a:xfrm>
        </p:spPr>
        <p:txBody>
          <a:bodyPr/>
          <a:lstStyle/>
          <a:p>
            <a:pPr algn="just" eaLnBrk="1" hangingPunct="1">
              <a:lnSpc>
                <a:spcPct val="80000"/>
              </a:lnSpc>
            </a:pPr>
            <a:r>
              <a:rPr lang="en-US" b="1" u="sng" dirty="0">
                <a:latin typeface="Times New Roman" pitchFamily="18" charset="0"/>
              </a:rPr>
              <a:t>SaaS (software as a service):</a:t>
            </a:r>
            <a:r>
              <a:rPr lang="en-US" dirty="0">
                <a:latin typeface="Times New Roman" pitchFamily="18" charset="0"/>
              </a:rPr>
              <a:t> SaaS refers to software that’s made available as a web-based service. </a:t>
            </a:r>
          </a:p>
          <a:p>
            <a:pPr algn="just" eaLnBrk="1" hangingPunct="1">
              <a:lnSpc>
                <a:spcPct val="80000"/>
              </a:lnSpc>
            </a:pPr>
            <a:r>
              <a:rPr lang="en-US" b="1" u="sng" dirty="0">
                <a:latin typeface="Times New Roman" pitchFamily="18" charset="0"/>
              </a:rPr>
              <a:t>Utility computing:</a:t>
            </a:r>
            <a:r>
              <a:rPr lang="en-US" dirty="0">
                <a:latin typeface="Times New Roman" pitchFamily="18" charset="0"/>
              </a:rPr>
              <a:t> The predecessor of cloud computing, utility computing provides the ability to access storage and virtual servers on demand.</a:t>
            </a:r>
            <a:endParaRPr lang="en-US" b="1" u="sng" dirty="0">
              <a:latin typeface="Times New Roman" pitchFamily="18" charset="0"/>
            </a:endParaRPr>
          </a:p>
          <a:p>
            <a:pPr algn="just" eaLnBrk="1" hangingPunct="1">
              <a:lnSpc>
                <a:spcPct val="80000"/>
              </a:lnSpc>
            </a:pPr>
            <a:r>
              <a:rPr lang="en-US" b="1" u="sng" dirty="0">
                <a:latin typeface="Times New Roman" pitchFamily="18" charset="0"/>
              </a:rPr>
              <a:t>Cloud-based web services:</a:t>
            </a:r>
            <a:r>
              <a:rPr lang="en-US" dirty="0">
                <a:latin typeface="Times New Roman" pitchFamily="18" charset="0"/>
              </a:rPr>
              <a:t> Similar to </a:t>
            </a:r>
            <a:r>
              <a:rPr lang="en-US" dirty="0" err="1">
                <a:latin typeface="Times New Roman" pitchFamily="18" charset="0"/>
              </a:rPr>
              <a:t>Saas</a:t>
            </a:r>
            <a:r>
              <a:rPr lang="en-US" dirty="0">
                <a:latin typeface="Times New Roman" pitchFamily="18" charset="0"/>
              </a:rPr>
              <a:t>, web services in the cloud allow you to offer services online, such as credit card processing services, employee payroll processing or viewing an interactive map.</a:t>
            </a:r>
            <a:endParaRPr lang="en-US" b="1" u="sng" dirty="0">
              <a:latin typeface="Times New Roman" pitchFamily="18" charset="0"/>
            </a:endParaRPr>
          </a:p>
          <a:p>
            <a:pPr algn="just" eaLnBrk="1" hangingPunct="1">
              <a:lnSpc>
                <a:spcPct val="80000"/>
              </a:lnSpc>
            </a:pPr>
            <a:r>
              <a:rPr lang="en-US" b="1" u="sng" dirty="0">
                <a:latin typeface="Times New Roman" pitchFamily="18" charset="0"/>
              </a:rPr>
              <a:t>MSP (managed service providers):</a:t>
            </a:r>
            <a:r>
              <a:rPr lang="en-US" dirty="0">
                <a:latin typeface="Times New Roman" pitchFamily="18" charset="0"/>
              </a:rPr>
              <a:t> The grandfather of cloud computing, an MSP delivers applications to IT instead of end-users.</a:t>
            </a:r>
          </a:p>
          <a:p>
            <a:pPr algn="just" eaLnBrk="1" hangingPunct="1">
              <a:lnSpc>
                <a:spcPct val="80000"/>
              </a:lnSpc>
            </a:pPr>
            <a:r>
              <a:rPr lang="en-US" dirty="0">
                <a:latin typeface="Times New Roman" pitchFamily="18" charset="0"/>
              </a:rPr>
              <a:t> </a:t>
            </a:r>
            <a:r>
              <a:rPr lang="en-US" b="1" u="sng" dirty="0">
                <a:latin typeface="Times New Roman" pitchFamily="18" charset="0"/>
              </a:rPr>
              <a:t>IaaS (infrastructure as a service):</a:t>
            </a:r>
            <a:r>
              <a:rPr lang="en-US" dirty="0">
                <a:latin typeface="Times New Roman" pitchFamily="18" charset="0"/>
              </a:rPr>
              <a:t> IaaS refers to computer infrastructure (e.g., virtualization) that’s delivered as a service.</a:t>
            </a:r>
            <a:r>
              <a:rPr lang="en-US" dirty="0"/>
              <a:t> </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808037"/>
            <a:ext cx="7467600" cy="639762"/>
          </a:xfrm>
        </p:spPr>
        <p:txBody>
          <a:bodyPr>
            <a:normAutofit fontScale="90000"/>
          </a:bodyPr>
          <a:lstStyle/>
          <a:p>
            <a:pPr eaLnBrk="1" fontAlgn="auto" hangingPunct="1">
              <a:spcAft>
                <a:spcPts val="0"/>
              </a:spcAft>
              <a:defRPr/>
            </a:pPr>
            <a:r>
              <a:rPr lang="en-US" b="1" dirty="0"/>
              <a:t>Recent Development’s</a:t>
            </a:r>
            <a:r>
              <a:rPr lang="en-US" dirty="0"/>
              <a:t> </a:t>
            </a:r>
          </a:p>
        </p:txBody>
      </p:sp>
      <p:sp>
        <p:nvSpPr>
          <p:cNvPr id="20483" name="Rectangle 3"/>
          <p:cNvSpPr>
            <a:spLocks noGrp="1" noChangeArrowheads="1"/>
          </p:cNvSpPr>
          <p:nvPr>
            <p:ph idx="1"/>
          </p:nvPr>
        </p:nvSpPr>
        <p:spPr>
          <a:xfrm>
            <a:off x="447040" y="1905000"/>
            <a:ext cx="8229600" cy="2605087"/>
          </a:xfrm>
        </p:spPr>
        <p:txBody>
          <a:bodyPr/>
          <a:lstStyle/>
          <a:p>
            <a:pPr algn="just" eaLnBrk="1" hangingPunct="1">
              <a:lnSpc>
                <a:spcPct val="90000"/>
              </a:lnSpc>
            </a:pPr>
            <a:r>
              <a:rPr lang="en-US" dirty="0"/>
              <a:t>In 2007, Google, IBM, and a number of universities embarked on a large scale cloud computing research project. In early 2008, Eucalyptus became the first open source AWS API compatible platform for deploying private clouds. </a:t>
            </a:r>
          </a:p>
        </p:txBody>
      </p:sp>
      <p:pic>
        <p:nvPicPr>
          <p:cNvPr id="20484" name="Picture 4" descr="images"/>
          <p:cNvPicPr>
            <a:picLocks noChangeAspect="1" noChangeArrowheads="1"/>
          </p:cNvPicPr>
          <p:nvPr/>
        </p:nvPicPr>
        <p:blipFill>
          <a:blip r:embed="rId2" cstate="print"/>
          <a:srcRect/>
          <a:stretch>
            <a:fillRect/>
          </a:stretch>
        </p:blipFill>
        <p:spPr bwMode="auto">
          <a:xfrm>
            <a:off x="4953000" y="3962400"/>
            <a:ext cx="3200400" cy="2254250"/>
          </a:xfrm>
          <a:prstGeom prst="rect">
            <a:avLst/>
          </a:prstGeom>
          <a:noFill/>
          <a:ln w="9525">
            <a:noFill/>
            <a:miter lim="800000"/>
            <a:headEnd/>
            <a:tailEnd/>
          </a:ln>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7620000" cy="1143000"/>
          </a:xfrm>
        </p:spPr>
        <p:txBody>
          <a:bodyPr>
            <a:normAutofit/>
          </a:bodyPr>
          <a:lstStyle/>
          <a:p>
            <a:pPr eaLnBrk="1" fontAlgn="auto" hangingPunct="1">
              <a:spcAft>
                <a:spcPts val="0"/>
              </a:spcAft>
              <a:defRPr/>
            </a:pPr>
            <a:r>
              <a:rPr lang="en-US" b="1" dirty="0"/>
              <a:t>Advantages of Cloud Computing</a:t>
            </a:r>
          </a:p>
        </p:txBody>
      </p:sp>
      <p:sp>
        <p:nvSpPr>
          <p:cNvPr id="21507" name="Rectangle 3"/>
          <p:cNvSpPr>
            <a:spLocks noGrp="1" noChangeArrowheads="1"/>
          </p:cNvSpPr>
          <p:nvPr>
            <p:ph idx="1"/>
          </p:nvPr>
        </p:nvSpPr>
        <p:spPr>
          <a:xfrm>
            <a:off x="457200" y="1600200"/>
            <a:ext cx="8229600" cy="4876800"/>
          </a:xfrm>
        </p:spPr>
        <p:txBody>
          <a:bodyPr/>
          <a:lstStyle/>
          <a:p>
            <a:pPr algn="just" eaLnBrk="1" hangingPunct="1">
              <a:lnSpc>
                <a:spcPct val="90000"/>
              </a:lnSpc>
            </a:pPr>
            <a:r>
              <a:rPr lang="en-US" b="1" dirty="0"/>
              <a:t> Flexibility: </a:t>
            </a:r>
            <a:r>
              <a:rPr lang="en-US" dirty="0"/>
              <a:t>There is a high rate of flexibility. </a:t>
            </a:r>
          </a:p>
          <a:p>
            <a:pPr algn="just" eaLnBrk="1" hangingPunct="1">
              <a:lnSpc>
                <a:spcPct val="90000"/>
              </a:lnSpc>
            </a:pPr>
            <a:r>
              <a:rPr lang="en-US" b="1" dirty="0"/>
              <a:t> Low Cost</a:t>
            </a:r>
            <a:r>
              <a:rPr lang="en-US" dirty="0"/>
              <a:t>: Companies can save big by employing cloud computing as it eliminates cost for hardware and software. </a:t>
            </a:r>
          </a:p>
          <a:p>
            <a:pPr algn="just" eaLnBrk="1" hangingPunct="1">
              <a:lnSpc>
                <a:spcPct val="90000"/>
              </a:lnSpc>
            </a:pPr>
            <a:r>
              <a:rPr lang="en-US" b="1" dirty="0"/>
              <a:t> Speed &amp;</a:t>
            </a:r>
            <a:r>
              <a:rPr lang="en-US" dirty="0"/>
              <a:t> </a:t>
            </a:r>
            <a:r>
              <a:rPr lang="en-US" b="1" dirty="0"/>
              <a:t>Scales </a:t>
            </a:r>
            <a:r>
              <a:rPr lang="en-US" dirty="0"/>
              <a:t>:Traditional methods to buy and configure hardware and software are time consuming. </a:t>
            </a:r>
            <a:endParaRPr lang="en-US" sz="2800" dirty="0"/>
          </a:p>
          <a:p>
            <a:pPr algn="just" eaLnBrk="1" hangingPunct="1">
              <a:lnSpc>
                <a:spcPct val="90000"/>
              </a:lnSpc>
            </a:pPr>
            <a:r>
              <a:rPr lang="en-US" b="1" dirty="0"/>
              <a:t> Easier Management of Data and Information</a:t>
            </a:r>
            <a:r>
              <a:rPr lang="en-US" b="1" u="sng" dirty="0"/>
              <a:t>: </a:t>
            </a:r>
            <a:r>
              <a:rPr lang="en-US" dirty="0"/>
              <a:t>Since all data are located on a centralized location, data are more organized making it easy to manage. </a:t>
            </a:r>
          </a:p>
          <a:p>
            <a:pPr algn="just" eaLnBrk="1" hangingPunct="1">
              <a:lnSpc>
                <a:spcPct val="90000"/>
              </a:lnSpc>
            </a:pPr>
            <a:r>
              <a:rPr lang="en-US" b="1" dirty="0"/>
              <a:t> Device Diversity </a:t>
            </a:r>
            <a:r>
              <a:rPr lang="en-US" dirty="0"/>
              <a:t>:We can access our applications and data anywhere in the world, on any system. </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fontAlgn="auto" hangingPunct="1">
              <a:spcAft>
                <a:spcPts val="0"/>
              </a:spcAft>
              <a:defRPr/>
            </a:pPr>
            <a:r>
              <a:rPr lang="en-US" b="1"/>
              <a:t>Advantages of Cloud Computing…</a:t>
            </a:r>
          </a:p>
        </p:txBody>
      </p:sp>
      <p:sp>
        <p:nvSpPr>
          <p:cNvPr id="22531" name="Rectangle 3"/>
          <p:cNvSpPr>
            <a:spLocks noGrp="1" noChangeArrowheads="1"/>
          </p:cNvSpPr>
          <p:nvPr>
            <p:ph idx="1"/>
          </p:nvPr>
        </p:nvSpPr>
        <p:spPr>
          <a:xfrm>
            <a:off x="457200" y="1600200"/>
            <a:ext cx="8229600" cy="4953000"/>
          </a:xfrm>
        </p:spPr>
        <p:txBody>
          <a:bodyPr/>
          <a:lstStyle/>
          <a:p>
            <a:pPr algn="just" eaLnBrk="1" hangingPunct="1"/>
            <a:r>
              <a:rPr lang="en-US" b="1" dirty="0"/>
              <a:t>Increased Storage Capacity :</a:t>
            </a:r>
            <a:r>
              <a:rPr lang="en-US" dirty="0"/>
              <a:t>Increased Storage Capacity is another benefit of the cloud computing, as it can store more data as compared to a personal computer. </a:t>
            </a:r>
          </a:p>
          <a:p>
            <a:pPr algn="just" eaLnBrk="1" hangingPunct="1"/>
            <a:r>
              <a:rPr lang="en-US" b="1" dirty="0"/>
              <a:t>Easy to Learn and Understand</a:t>
            </a:r>
            <a:r>
              <a:rPr lang="en-US" dirty="0"/>
              <a:t>: Since people are quiet used to cloud applications like Gmail, Google Docs, so anything related to the same is most likely to be understood by the users.</a:t>
            </a:r>
          </a:p>
          <a:p>
            <a:pPr algn="just" eaLnBrk="1" hangingPunct="1"/>
            <a:r>
              <a:rPr lang="en-US" b="1" dirty="0"/>
              <a:t> Automatic Updating: </a:t>
            </a:r>
            <a:r>
              <a:rPr lang="en-US" dirty="0"/>
              <a:t>It saves companies time and effort to update multiples server. </a:t>
            </a:r>
            <a:endParaRPr lang="en-US" b="1" u="sng" dirty="0"/>
          </a:p>
          <a:p>
            <a:pPr algn="just" eaLnBrk="1" hangingPunct="1"/>
            <a:r>
              <a:rPr lang="en-US" b="1" dirty="0"/>
              <a:t> Customize Setting: </a:t>
            </a:r>
            <a:r>
              <a:rPr lang="en-US" dirty="0"/>
              <a:t>Cloud computing also allows you to customize your business applications. </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pPr eaLnBrk="1" fontAlgn="auto" hangingPunct="1">
              <a:spcAft>
                <a:spcPts val="0"/>
              </a:spcAft>
              <a:defRPr/>
            </a:pPr>
            <a:r>
              <a:rPr lang="en-US" b="1" dirty="0"/>
              <a:t>Disadvantages of Cloud Computing</a:t>
            </a:r>
          </a:p>
        </p:txBody>
      </p:sp>
      <p:sp>
        <p:nvSpPr>
          <p:cNvPr id="23555" name="Rectangle 3"/>
          <p:cNvSpPr>
            <a:spLocks noGrp="1" noChangeArrowheads="1"/>
          </p:cNvSpPr>
          <p:nvPr>
            <p:ph idx="1"/>
          </p:nvPr>
        </p:nvSpPr>
        <p:spPr/>
        <p:txBody>
          <a:bodyPr/>
          <a:lstStyle/>
          <a:p>
            <a:pPr algn="just" eaLnBrk="1" hangingPunct="1">
              <a:lnSpc>
                <a:spcPct val="90000"/>
              </a:lnSpc>
            </a:pPr>
            <a:r>
              <a:rPr lang="en-US" b="1" dirty="0"/>
              <a:t>Dependency: </a:t>
            </a:r>
            <a:r>
              <a:rPr lang="en-US" dirty="0"/>
              <a:t>One major disadvantages of cloud computing is user’s dependency on the provider. </a:t>
            </a:r>
          </a:p>
          <a:p>
            <a:pPr algn="just" eaLnBrk="1" hangingPunct="1">
              <a:lnSpc>
                <a:spcPct val="90000"/>
              </a:lnSpc>
            </a:pPr>
            <a:r>
              <a:rPr lang="en-US" b="1" dirty="0"/>
              <a:t>Risk</a:t>
            </a:r>
            <a:r>
              <a:rPr lang="en-US" dirty="0"/>
              <a:t>: Cloud computing services means taking services from remote servers. </a:t>
            </a:r>
          </a:p>
          <a:p>
            <a:pPr algn="just" eaLnBrk="1" hangingPunct="1">
              <a:lnSpc>
                <a:spcPct val="90000"/>
              </a:lnSpc>
            </a:pPr>
            <a:r>
              <a:rPr lang="en-US" b="1" dirty="0"/>
              <a:t>Requires a Constant internet connection</a:t>
            </a:r>
            <a:r>
              <a:rPr lang="en-US" dirty="0"/>
              <a:t>: The most obvious disadvantage is that Cloud computing completely relies on network connections.</a:t>
            </a:r>
          </a:p>
          <a:p>
            <a:pPr algn="just" eaLnBrk="1" hangingPunct="1">
              <a:lnSpc>
                <a:spcPct val="90000"/>
              </a:lnSpc>
            </a:pPr>
            <a:r>
              <a:rPr lang="en-US" b="1" dirty="0"/>
              <a:t>Security: </a:t>
            </a:r>
            <a:r>
              <a:rPr lang="en-US" dirty="0"/>
              <a:t>Security and privacy are the biggest concerns about cloud computing.   </a:t>
            </a:r>
            <a:endParaRPr lang="en-US" b="1" u="sng" dirty="0"/>
          </a:p>
          <a:p>
            <a:pPr algn="just" eaLnBrk="1" hangingPunct="1">
              <a:lnSpc>
                <a:spcPct val="90000"/>
              </a:lnSpc>
            </a:pPr>
            <a:r>
              <a:rPr lang="en-US" b="1" dirty="0"/>
              <a:t>Migration Issue: </a:t>
            </a:r>
            <a:r>
              <a:rPr lang="en-US" dirty="0"/>
              <a:t>Migration problem is also a big concern about cloud computing. </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fontAlgn="auto" hangingPunct="1">
              <a:spcAft>
                <a:spcPts val="0"/>
              </a:spcAft>
              <a:defRPr/>
            </a:pPr>
            <a:r>
              <a:rPr lang="en-US" b="1" dirty="0"/>
              <a:t>Conclusion</a:t>
            </a:r>
            <a:r>
              <a:rPr lang="en-US" dirty="0"/>
              <a:t> </a:t>
            </a:r>
          </a:p>
        </p:txBody>
      </p:sp>
      <p:sp>
        <p:nvSpPr>
          <p:cNvPr id="24579" name="Rectangle 3"/>
          <p:cNvSpPr>
            <a:spLocks noGrp="1" noChangeArrowheads="1"/>
          </p:cNvSpPr>
          <p:nvPr>
            <p:ph idx="1"/>
          </p:nvPr>
        </p:nvSpPr>
        <p:spPr/>
        <p:txBody>
          <a:bodyPr/>
          <a:lstStyle/>
          <a:p>
            <a:pPr algn="just" eaLnBrk="1" hangingPunct="1">
              <a:lnSpc>
                <a:spcPct val="90000"/>
              </a:lnSpc>
            </a:pPr>
            <a:r>
              <a:rPr lang="en-US"/>
              <a:t>So, while cloud computing is really really great and you’re probably already using it, either for business of for personal means, here’s what we’ve learned from taking a look at the pros and cons:</a:t>
            </a:r>
          </a:p>
          <a:p>
            <a:pPr algn="just" eaLnBrk="1" hangingPunct="1">
              <a:lnSpc>
                <a:spcPct val="90000"/>
              </a:lnSpc>
            </a:pPr>
            <a:r>
              <a:rPr lang="en-US"/>
              <a:t>Cloud computing is a really cheap way for companies to have all the resources they need in once place.</a:t>
            </a:r>
          </a:p>
          <a:p>
            <a:pPr algn="just" eaLnBrk="1" hangingPunct="1">
              <a:lnSpc>
                <a:spcPct val="90000"/>
              </a:lnSpc>
            </a:pPr>
            <a:r>
              <a:rPr lang="en-US"/>
              <a:t>It’s a much better way to spread your resources, and it becomes easier to access things from longer distances.</a:t>
            </a:r>
          </a:p>
          <a:p>
            <a:pPr algn="just" eaLnBrk="1" hangingPunct="1">
              <a:lnSpc>
                <a:spcPct val="90000"/>
              </a:lnSpc>
            </a:pPr>
            <a:endParaRPr lang="en-US" sz="280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Reference</a:t>
            </a:r>
          </a:p>
        </p:txBody>
      </p:sp>
      <p:sp>
        <p:nvSpPr>
          <p:cNvPr id="25603" name="Content Placeholder 2"/>
          <p:cNvSpPr>
            <a:spLocks noGrp="1"/>
          </p:cNvSpPr>
          <p:nvPr>
            <p:ph idx="1"/>
          </p:nvPr>
        </p:nvSpPr>
        <p:spPr/>
        <p:txBody>
          <a:bodyPr/>
          <a:lstStyle/>
          <a:p>
            <a:r>
              <a:rPr lang="en-US" dirty="0">
                <a:hlinkClick r:id="rId2"/>
              </a:rPr>
              <a:t>www.google.com</a:t>
            </a:r>
            <a:endParaRPr lang="en-US" dirty="0"/>
          </a:p>
          <a:p>
            <a:r>
              <a:rPr lang="en-US" dirty="0">
                <a:hlinkClick r:id="rId3"/>
              </a:rPr>
              <a:t>www.wikipedia.com</a:t>
            </a:r>
            <a:endParaRPr lang="en-US" dirty="0"/>
          </a:p>
          <a:p>
            <a:r>
              <a:rPr lang="en-US" dirty="0">
                <a:hlinkClick r:id="rId4"/>
              </a:rPr>
              <a:t>www.studybindas.com</a:t>
            </a:r>
            <a:endParaRPr lang="en-US" dirty="0"/>
          </a:p>
          <a:p>
            <a:pPr>
              <a:buFont typeface="Wingdings" pitchFamily="2" charset="2"/>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457200" y="2133600"/>
            <a:ext cx="7467600" cy="4340225"/>
          </a:xfrm>
        </p:spPr>
        <p:txBody>
          <a:bodyPr/>
          <a:lstStyle/>
          <a:p>
            <a:pPr>
              <a:buFont typeface="Wingdings" pitchFamily="2" charset="2"/>
              <a:buNone/>
            </a:pPr>
            <a:r>
              <a:rPr lang="en-US" sz="9600"/>
              <a:t>     Thanks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fontAlgn="auto" hangingPunct="1">
              <a:spcAft>
                <a:spcPts val="0"/>
              </a:spcAft>
              <a:defRPr/>
            </a:pPr>
            <a:r>
              <a:rPr lang="en-US" b="1" dirty="0"/>
              <a:t>Table Of content</a:t>
            </a:r>
          </a:p>
        </p:txBody>
      </p:sp>
      <p:sp>
        <p:nvSpPr>
          <p:cNvPr id="3075" name="Rectangle 3"/>
          <p:cNvSpPr>
            <a:spLocks noGrp="1" noChangeArrowheads="1"/>
          </p:cNvSpPr>
          <p:nvPr>
            <p:ph idx="1"/>
          </p:nvPr>
        </p:nvSpPr>
        <p:spPr>
          <a:xfrm>
            <a:off x="457200" y="1600200"/>
            <a:ext cx="8229600" cy="4953000"/>
          </a:xfrm>
        </p:spPr>
        <p:txBody>
          <a:bodyPr>
            <a:normAutofit/>
          </a:bodyPr>
          <a:lstStyle/>
          <a:p>
            <a:pPr marL="609600" indent="-609600" eaLnBrk="1" fontAlgn="auto" hangingPunct="1">
              <a:lnSpc>
                <a:spcPct val="90000"/>
              </a:lnSpc>
              <a:spcAft>
                <a:spcPts val="0"/>
              </a:spcAft>
              <a:buFont typeface="Wingdings"/>
              <a:buChar char=""/>
              <a:defRPr/>
            </a:pPr>
            <a:r>
              <a:rPr lang="en-US" b="1" dirty="0"/>
              <a:t>Introduction</a:t>
            </a:r>
          </a:p>
          <a:p>
            <a:pPr marL="609600" indent="-609600" eaLnBrk="1" fontAlgn="auto" hangingPunct="1">
              <a:lnSpc>
                <a:spcPct val="90000"/>
              </a:lnSpc>
              <a:spcAft>
                <a:spcPts val="0"/>
              </a:spcAft>
              <a:buFont typeface="Wingdings"/>
              <a:buChar char=""/>
              <a:defRPr/>
            </a:pPr>
            <a:r>
              <a:rPr lang="en-US" b="1" dirty="0"/>
              <a:t>What Is Cloud Computing?</a:t>
            </a:r>
          </a:p>
          <a:p>
            <a:pPr marL="609600" indent="-609600" eaLnBrk="1" fontAlgn="auto" hangingPunct="1">
              <a:lnSpc>
                <a:spcPct val="90000"/>
              </a:lnSpc>
              <a:spcAft>
                <a:spcPts val="0"/>
              </a:spcAft>
              <a:buFont typeface="Wingdings"/>
              <a:buChar char=""/>
              <a:defRPr/>
            </a:pPr>
            <a:r>
              <a:rPr lang="en-US" b="1" dirty="0"/>
              <a:t>History of Cloud Computing</a:t>
            </a:r>
          </a:p>
          <a:p>
            <a:pPr marL="609600" indent="-609600" eaLnBrk="1" fontAlgn="auto" hangingPunct="1">
              <a:lnSpc>
                <a:spcPct val="90000"/>
              </a:lnSpc>
              <a:spcAft>
                <a:spcPts val="0"/>
              </a:spcAft>
              <a:buFont typeface="Wingdings"/>
              <a:buChar char=""/>
              <a:defRPr/>
            </a:pPr>
            <a:r>
              <a:rPr lang="en-US" b="1" dirty="0"/>
              <a:t>Advantages of Cloud Computing</a:t>
            </a:r>
          </a:p>
          <a:p>
            <a:pPr marL="609600" indent="-609600" algn="just" eaLnBrk="1" fontAlgn="auto" hangingPunct="1">
              <a:lnSpc>
                <a:spcPct val="90000"/>
              </a:lnSpc>
              <a:spcAft>
                <a:spcPts val="0"/>
              </a:spcAft>
              <a:buFont typeface="Wingdings"/>
              <a:buChar char=""/>
              <a:defRPr/>
            </a:pPr>
            <a:r>
              <a:rPr lang="en-US" b="1" dirty="0"/>
              <a:t>Disadvantages of Cloud Computing</a:t>
            </a:r>
          </a:p>
          <a:p>
            <a:pPr marL="609600" indent="-609600" eaLnBrk="1" fontAlgn="auto" hangingPunct="1">
              <a:lnSpc>
                <a:spcPct val="90000"/>
              </a:lnSpc>
              <a:spcAft>
                <a:spcPts val="0"/>
              </a:spcAft>
              <a:buFont typeface="Wingdings"/>
              <a:buChar char=""/>
              <a:defRPr/>
            </a:pPr>
            <a:r>
              <a:rPr lang="en-US" b="1" dirty="0"/>
              <a:t>Components of Cloud Computing</a:t>
            </a:r>
          </a:p>
          <a:p>
            <a:pPr marL="609600" indent="-609600" eaLnBrk="1" fontAlgn="auto" hangingPunct="1">
              <a:lnSpc>
                <a:spcPct val="90000"/>
              </a:lnSpc>
              <a:spcAft>
                <a:spcPts val="0"/>
              </a:spcAft>
              <a:buFont typeface="Wingdings"/>
              <a:buChar char=""/>
              <a:defRPr/>
            </a:pPr>
            <a:r>
              <a:rPr lang="en-US" b="1" dirty="0"/>
              <a:t>Architecture of Cloud Computing</a:t>
            </a:r>
          </a:p>
          <a:p>
            <a:pPr marL="609600" indent="-609600" eaLnBrk="1" fontAlgn="auto" hangingPunct="1">
              <a:lnSpc>
                <a:spcPct val="90000"/>
              </a:lnSpc>
              <a:spcAft>
                <a:spcPts val="0"/>
              </a:spcAft>
              <a:buFont typeface="Wingdings"/>
              <a:buChar char=""/>
              <a:defRPr/>
            </a:pPr>
            <a:r>
              <a:rPr lang="en-US" b="1" dirty="0"/>
              <a:t>Types of Cloud Computing</a:t>
            </a:r>
          </a:p>
          <a:p>
            <a:pPr marL="609600" indent="-609600" eaLnBrk="1" fontAlgn="auto" hangingPunct="1">
              <a:lnSpc>
                <a:spcPct val="90000"/>
              </a:lnSpc>
              <a:spcAft>
                <a:spcPts val="0"/>
              </a:spcAft>
              <a:buFont typeface="Wingdings"/>
              <a:buChar char=""/>
              <a:defRPr/>
            </a:pPr>
            <a:r>
              <a:rPr lang="en-US" b="1" dirty="0"/>
              <a:t>Recent Development’s of Cloud Computing</a:t>
            </a:r>
          </a:p>
          <a:p>
            <a:pPr marL="609600" indent="-609600" eaLnBrk="1" fontAlgn="auto" hangingPunct="1">
              <a:lnSpc>
                <a:spcPct val="90000"/>
              </a:lnSpc>
              <a:spcAft>
                <a:spcPts val="0"/>
              </a:spcAft>
              <a:buFont typeface="Wingdings"/>
              <a:buChar char=""/>
              <a:defRPr/>
            </a:pPr>
            <a:r>
              <a:rPr lang="en-US" b="1" dirty="0"/>
              <a:t>Conclusion  Cloud Computing</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fontAlgn="auto" hangingPunct="1">
              <a:spcAft>
                <a:spcPts val="0"/>
              </a:spcAft>
              <a:defRPr/>
            </a:pPr>
            <a:r>
              <a:rPr lang="en-US" b="1"/>
              <a:t>Introduction</a:t>
            </a:r>
          </a:p>
        </p:txBody>
      </p:sp>
      <p:sp>
        <p:nvSpPr>
          <p:cNvPr id="10243" name="Rectangle 3"/>
          <p:cNvSpPr>
            <a:spLocks noGrp="1" noChangeArrowheads="1"/>
          </p:cNvSpPr>
          <p:nvPr>
            <p:ph idx="1"/>
          </p:nvPr>
        </p:nvSpPr>
        <p:spPr>
          <a:xfrm>
            <a:off x="457200" y="1600200"/>
            <a:ext cx="8229600" cy="5029200"/>
          </a:xfrm>
        </p:spPr>
        <p:txBody>
          <a:bodyPr/>
          <a:lstStyle/>
          <a:p>
            <a:pPr algn="just" eaLnBrk="1" hangingPunct="1"/>
            <a:r>
              <a:rPr lang="en-US">
                <a:latin typeface="Times New Roman" pitchFamily="18" charset="0"/>
              </a:rPr>
              <a:t>Cloud computing is Internet-based computing, whereby shared resources, software, and information are provided to computers and other devices on demand, like the electricity grid</a:t>
            </a:r>
            <a:r>
              <a:rPr lang="en-US"/>
              <a:t>.</a:t>
            </a:r>
          </a:p>
          <a:p>
            <a:pPr algn="just" eaLnBrk="1" hangingPunct="1"/>
            <a:r>
              <a:rPr lang="en-US">
                <a:latin typeface="Times New Roman" pitchFamily="18" charset="0"/>
              </a:rPr>
              <a:t>Cloud computing is a paradigm shift following the shift from mainframe to client–server in the early 1980s. Details are abstracted from the users, who no longer have need for expertise in, or control over, the technology infrastructure "in the cloud" that supports them.</a:t>
            </a:r>
            <a:r>
              <a:rPr lang="en-US"/>
              <a:t> </a:t>
            </a:r>
          </a:p>
        </p:txBody>
      </p:sp>
      <p:pic>
        <p:nvPicPr>
          <p:cNvPr id="10244" name="Picture 4" descr="fig2"/>
          <p:cNvPicPr>
            <a:picLocks noChangeAspect="1" noChangeArrowheads="1"/>
          </p:cNvPicPr>
          <p:nvPr/>
        </p:nvPicPr>
        <p:blipFill>
          <a:blip r:embed="rId2" cstate="print"/>
          <a:srcRect/>
          <a:stretch>
            <a:fillRect/>
          </a:stretch>
        </p:blipFill>
        <p:spPr bwMode="auto">
          <a:xfrm>
            <a:off x="5105400" y="4724400"/>
            <a:ext cx="3048000" cy="1828800"/>
          </a:xfrm>
          <a:prstGeom prst="rect">
            <a:avLst/>
          </a:prstGeom>
          <a:noFill/>
          <a:ln w="9525">
            <a:noFill/>
            <a:miter lim="800000"/>
            <a:headEnd/>
            <a:tailEnd/>
          </a:ln>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fontAlgn="auto" hangingPunct="1">
              <a:spcAft>
                <a:spcPts val="0"/>
              </a:spcAft>
              <a:defRPr/>
            </a:pPr>
            <a:r>
              <a:rPr lang="en-US" b="1"/>
              <a:t>What Is Cloud Computing?</a:t>
            </a:r>
          </a:p>
        </p:txBody>
      </p:sp>
      <p:sp>
        <p:nvSpPr>
          <p:cNvPr id="11267" name="Rectangle 3"/>
          <p:cNvSpPr>
            <a:spLocks noGrp="1" noChangeArrowheads="1"/>
          </p:cNvSpPr>
          <p:nvPr>
            <p:ph idx="1"/>
          </p:nvPr>
        </p:nvSpPr>
        <p:spPr>
          <a:xfrm>
            <a:off x="457200" y="1600200"/>
            <a:ext cx="8229600" cy="5029200"/>
          </a:xfrm>
        </p:spPr>
        <p:txBody>
          <a:bodyPr/>
          <a:lstStyle/>
          <a:p>
            <a:pPr algn="just" eaLnBrk="1" hangingPunct="1"/>
            <a:r>
              <a:rPr lang="en-US" dirty="0"/>
              <a:t> Cloud computing is Internet based computing where virtual shared servers provide software, infrastructure, platform, devices and other resources and hosting to customers on a pay-as-you-use basis. </a:t>
            </a:r>
          </a:p>
          <a:p>
            <a:pPr algn="just" eaLnBrk="1" hangingPunct="1"/>
            <a:r>
              <a:rPr lang="en-US" dirty="0"/>
              <a:t>All information that a digitized system has to offer is provided as a service in the cloud computing model. Users can access these services available on the "Internet cloud" without having any previous know-how on managing the resources involved. </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fontAlgn="auto" hangingPunct="1">
              <a:spcAft>
                <a:spcPts val="0"/>
              </a:spcAft>
              <a:defRPr/>
            </a:pPr>
            <a:r>
              <a:rPr lang="en-US" b="1" dirty="0"/>
              <a:t>History</a:t>
            </a:r>
            <a:r>
              <a:rPr lang="en-US" dirty="0"/>
              <a:t> </a:t>
            </a:r>
          </a:p>
        </p:txBody>
      </p:sp>
      <p:sp>
        <p:nvSpPr>
          <p:cNvPr id="12291" name="Rectangle 3"/>
          <p:cNvSpPr>
            <a:spLocks noGrp="1" noChangeArrowheads="1"/>
          </p:cNvSpPr>
          <p:nvPr>
            <p:ph idx="1"/>
          </p:nvPr>
        </p:nvSpPr>
        <p:spPr>
          <a:xfrm>
            <a:off x="457200" y="1600200"/>
            <a:ext cx="8229600" cy="4953000"/>
          </a:xfrm>
        </p:spPr>
        <p:txBody>
          <a:bodyPr/>
          <a:lstStyle/>
          <a:p>
            <a:pPr algn="just" eaLnBrk="1" hangingPunct="1"/>
            <a:r>
              <a:rPr lang="en-US" dirty="0"/>
              <a:t>Concept originated from telecommunication companies changing to VPN</a:t>
            </a:r>
          </a:p>
          <a:p>
            <a:pPr algn="just" eaLnBrk="1" hangingPunct="1"/>
            <a:r>
              <a:rPr lang="en-US" dirty="0"/>
              <a:t>1999:Salesforce. com ‐ Delivery of applications via web</a:t>
            </a:r>
          </a:p>
          <a:p>
            <a:pPr algn="just" eaLnBrk="1" hangingPunct="1"/>
            <a:r>
              <a:rPr lang="en-US" dirty="0"/>
              <a:t>2002: Amazon launches Amazon Web Services (AWS)</a:t>
            </a:r>
          </a:p>
          <a:p>
            <a:pPr algn="just" eaLnBrk="1" hangingPunct="1"/>
            <a:r>
              <a:rPr lang="en-US" dirty="0"/>
              <a:t>2006: Google Docs, Amazon Elastic Compute Cloud (EC2)</a:t>
            </a:r>
          </a:p>
          <a:p>
            <a:pPr algn="just" eaLnBrk="1" hangingPunct="1"/>
            <a:r>
              <a:rPr lang="en-US" dirty="0"/>
              <a:t>2008: Eucalyptus</a:t>
            </a:r>
          </a:p>
          <a:p>
            <a:pPr algn="just" eaLnBrk="1" hangingPunct="1"/>
            <a:r>
              <a:rPr lang="en-US" dirty="0"/>
              <a:t>2009: Microsoft Azure</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fontAlgn="auto" hangingPunct="1">
              <a:spcAft>
                <a:spcPts val="0"/>
              </a:spcAft>
              <a:defRPr/>
            </a:pPr>
            <a:r>
              <a:rPr lang="en-US" b="1"/>
              <a:t>Architecture</a:t>
            </a:r>
          </a:p>
        </p:txBody>
      </p:sp>
      <p:sp>
        <p:nvSpPr>
          <p:cNvPr id="13315" name="Rectangle 3"/>
          <p:cNvSpPr>
            <a:spLocks noGrp="1" noChangeArrowheads="1"/>
          </p:cNvSpPr>
          <p:nvPr>
            <p:ph idx="1"/>
          </p:nvPr>
        </p:nvSpPr>
        <p:spPr/>
        <p:txBody>
          <a:bodyPr/>
          <a:lstStyle/>
          <a:p>
            <a:pPr algn="just" eaLnBrk="1" hangingPunct="1"/>
            <a:r>
              <a:rPr lang="en-US"/>
              <a:t>Cloud architecture, the systems architecture of the software systems involved in the delivery of cloud computing, typically involves multiple cloud components communicating with each other over application programming interfaces, usually web services. </a:t>
            </a:r>
          </a:p>
        </p:txBody>
      </p:sp>
      <p:pic>
        <p:nvPicPr>
          <p:cNvPr id="13316" name="Picture 4" descr="images"/>
          <p:cNvPicPr>
            <a:picLocks noChangeAspect="1" noChangeArrowheads="1"/>
          </p:cNvPicPr>
          <p:nvPr/>
        </p:nvPicPr>
        <p:blipFill>
          <a:blip r:embed="rId2" cstate="print"/>
          <a:srcRect/>
          <a:stretch>
            <a:fillRect/>
          </a:stretch>
        </p:blipFill>
        <p:spPr bwMode="auto">
          <a:xfrm>
            <a:off x="1905000" y="3810000"/>
            <a:ext cx="5257800" cy="2751138"/>
          </a:xfrm>
          <a:prstGeom prst="rect">
            <a:avLst/>
          </a:prstGeom>
          <a:noFill/>
          <a:ln w="9525">
            <a:noFill/>
            <a:miter lim="800000"/>
            <a:headEnd/>
            <a:tailEnd/>
          </a:ln>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81000" y="152400"/>
            <a:ext cx="8153400" cy="1143000"/>
          </a:xfrm>
        </p:spPr>
        <p:txBody>
          <a:bodyPr>
            <a:normAutofit fontScale="90000"/>
          </a:bodyPr>
          <a:lstStyle/>
          <a:p>
            <a:pPr eaLnBrk="1" fontAlgn="auto" hangingPunct="1">
              <a:spcAft>
                <a:spcPts val="0"/>
              </a:spcAft>
              <a:defRPr/>
            </a:pPr>
            <a:r>
              <a:rPr lang="en-US" b="1" dirty="0"/>
              <a:t>Cloud computing sample architecture</a:t>
            </a:r>
            <a:r>
              <a:rPr lang="en-US" dirty="0"/>
              <a:t> </a:t>
            </a:r>
          </a:p>
        </p:txBody>
      </p:sp>
      <p:sp>
        <p:nvSpPr>
          <p:cNvPr id="14339" name="Rectangle 3"/>
          <p:cNvSpPr>
            <a:spLocks noGrp="1" noChangeArrowheads="1"/>
          </p:cNvSpPr>
          <p:nvPr>
            <p:ph idx="1"/>
          </p:nvPr>
        </p:nvSpPr>
        <p:spPr>
          <a:xfrm>
            <a:off x="457200" y="1600200"/>
            <a:ext cx="8229600" cy="5105400"/>
          </a:xfrm>
        </p:spPr>
        <p:txBody>
          <a:bodyPr/>
          <a:lstStyle/>
          <a:p>
            <a:pPr algn="just" eaLnBrk="1" hangingPunct="1">
              <a:lnSpc>
                <a:spcPct val="80000"/>
              </a:lnSpc>
            </a:pPr>
            <a:r>
              <a:rPr lang="en-US" dirty="0"/>
              <a:t>This resembles the UNIX philosophy of having multiple programs each doing one thing well and working together over universal interfaces. Complexity is controlled and the resulting systems are more manageable than their monolithic counterparts. </a:t>
            </a:r>
          </a:p>
          <a:p>
            <a:pPr algn="just" eaLnBrk="1" hangingPunct="1">
              <a:lnSpc>
                <a:spcPct val="80000"/>
              </a:lnSpc>
            </a:pPr>
            <a:r>
              <a:rPr lang="en-US" dirty="0"/>
              <a:t>The two most significant components of cloud computing architecture are known as the front end and the back end. </a:t>
            </a:r>
          </a:p>
          <a:p>
            <a:pPr algn="just" eaLnBrk="1" hangingPunct="1">
              <a:lnSpc>
                <a:spcPct val="80000"/>
              </a:lnSpc>
            </a:pPr>
            <a:r>
              <a:rPr lang="en-US" dirty="0"/>
              <a:t>The front end is the part seen by the client, i.e. the computer user. This includes the client’s network (or computer) and the applications used to access the cloud via a user interface such as a web browser.</a:t>
            </a:r>
          </a:p>
          <a:p>
            <a:pPr algn="just" eaLnBrk="1" hangingPunct="1">
              <a:lnSpc>
                <a:spcPct val="80000"/>
              </a:lnSpc>
            </a:pPr>
            <a:r>
              <a:rPr lang="en-US" dirty="0"/>
              <a:t> The back end of the cloud computing architecture is the ‘cloud’ itself, comprising various computers, servers and data storage devices.</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fontAlgn="auto" hangingPunct="1">
              <a:spcAft>
                <a:spcPts val="0"/>
              </a:spcAft>
              <a:defRPr/>
            </a:pPr>
            <a:r>
              <a:rPr lang="en-US" b="1"/>
              <a:t>Types of</a:t>
            </a:r>
            <a:r>
              <a:rPr lang="en-US"/>
              <a:t> </a:t>
            </a:r>
            <a:r>
              <a:rPr lang="en-US" b="1"/>
              <a:t>Cloud Computing</a:t>
            </a:r>
          </a:p>
        </p:txBody>
      </p:sp>
      <p:pic>
        <p:nvPicPr>
          <p:cNvPr id="15363" name="Picture 4" descr="images"/>
          <p:cNvPicPr>
            <a:picLocks noGrp="1" noChangeAspect="1" noChangeArrowheads="1"/>
          </p:cNvPicPr>
          <p:nvPr>
            <p:ph idx="1"/>
          </p:nvPr>
        </p:nvPicPr>
        <p:blipFill>
          <a:blip r:embed="rId2" cstate="print"/>
          <a:srcRect/>
          <a:stretch>
            <a:fillRect/>
          </a:stretch>
        </p:blipFill>
        <p:spPr>
          <a:xfrm>
            <a:off x="990600" y="2133600"/>
            <a:ext cx="6119813" cy="2774950"/>
          </a:xfrm>
          <a:noFill/>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fontAlgn="auto" hangingPunct="1">
              <a:spcAft>
                <a:spcPts val="0"/>
              </a:spcAft>
              <a:defRPr/>
            </a:pPr>
            <a:r>
              <a:rPr lang="en-US" b="1"/>
              <a:t>Public cloud</a:t>
            </a:r>
            <a:r>
              <a:rPr lang="en-US"/>
              <a:t> </a:t>
            </a:r>
          </a:p>
        </p:txBody>
      </p:sp>
      <p:sp>
        <p:nvSpPr>
          <p:cNvPr id="16387" name="Rectangle 3"/>
          <p:cNvSpPr>
            <a:spLocks noGrp="1" noChangeArrowheads="1"/>
          </p:cNvSpPr>
          <p:nvPr>
            <p:ph idx="1"/>
          </p:nvPr>
        </p:nvSpPr>
        <p:spPr>
          <a:xfrm>
            <a:off x="457200" y="2057400"/>
            <a:ext cx="8229600" cy="4572000"/>
          </a:xfrm>
        </p:spPr>
        <p:txBody>
          <a:bodyPr/>
          <a:lstStyle/>
          <a:p>
            <a:pPr algn="just" eaLnBrk="1" hangingPunct="1">
              <a:lnSpc>
                <a:spcPct val="90000"/>
              </a:lnSpc>
            </a:pPr>
            <a:r>
              <a:rPr lang="en-US" dirty="0"/>
              <a:t>Public clouds are made available to the general public by a service provider who hosts the cloud infrastructure. Generally, public cloud providers like Amazon AWS, Microsoft and Google own and operate the infrastructure and offer access over the Internet. </a:t>
            </a:r>
          </a:p>
          <a:p>
            <a:pPr algn="just" eaLnBrk="1" hangingPunct="1">
              <a:lnSpc>
                <a:spcPct val="90000"/>
              </a:lnSpc>
            </a:pPr>
            <a:r>
              <a:rPr lang="en-US" dirty="0"/>
              <a:t>With this model, customers have no visibility or control over where the infrastructure is located. It is important to note that all customers on public clouds share the same infrastructure pool with limited configuration, security protections and availability variances.</a:t>
            </a:r>
          </a:p>
        </p:txBody>
      </p:sp>
      <p:pic>
        <p:nvPicPr>
          <p:cNvPr id="16388" name="Picture 4" descr="images"/>
          <p:cNvPicPr>
            <a:picLocks noChangeAspect="1" noChangeArrowheads="1"/>
          </p:cNvPicPr>
          <p:nvPr/>
        </p:nvPicPr>
        <p:blipFill>
          <a:blip r:embed="rId2" cstate="print"/>
          <a:srcRect/>
          <a:stretch>
            <a:fillRect/>
          </a:stretch>
        </p:blipFill>
        <p:spPr bwMode="auto">
          <a:xfrm>
            <a:off x="6553200" y="304800"/>
            <a:ext cx="1981200" cy="1531938"/>
          </a:xfrm>
          <a:prstGeom prst="rect">
            <a:avLst/>
          </a:prstGeom>
          <a:noFill/>
          <a:ln w="9525">
            <a:noFill/>
            <a:miter lim="800000"/>
            <a:headEnd/>
            <a:tailEnd/>
          </a:ln>
        </p:spPr>
      </p:pic>
    </p:spTree>
  </p:cSld>
  <p:clrMapOvr>
    <a:masterClrMapping/>
  </p:clrMapOvr>
  <p:transition/>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180</TotalTime>
  <Words>1249</Words>
  <Application>Microsoft Office PowerPoint</Application>
  <PresentationFormat>On-screen Show (4:3)</PresentationFormat>
  <Paragraphs>82</Paragraphs>
  <Slides>19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Times New Roman</vt:lpstr>
      <vt:lpstr>Trebuchet MS</vt:lpstr>
      <vt:lpstr>Verdana</vt:lpstr>
      <vt:lpstr>Wingdings</vt:lpstr>
      <vt:lpstr>Wingdings 3</vt:lpstr>
      <vt:lpstr>Facet</vt:lpstr>
      <vt:lpstr>PowerPoint Presentation</vt:lpstr>
      <vt:lpstr>Table Of content</vt:lpstr>
      <vt:lpstr>Introduction</vt:lpstr>
      <vt:lpstr>What Is Cloud Computing?</vt:lpstr>
      <vt:lpstr>History </vt:lpstr>
      <vt:lpstr>Architecture</vt:lpstr>
      <vt:lpstr>Cloud computing sample architecture </vt:lpstr>
      <vt:lpstr>Types of Cloud Computing</vt:lpstr>
      <vt:lpstr>Public cloud </vt:lpstr>
      <vt:lpstr>Private cloud </vt:lpstr>
      <vt:lpstr> Hybrid cloud</vt:lpstr>
      <vt:lpstr> Components </vt:lpstr>
      <vt:lpstr>Recent Development’s </vt:lpstr>
      <vt:lpstr>Advantages of Cloud Computing</vt:lpstr>
      <vt:lpstr>Advantages of Cloud Computing…</vt:lpstr>
      <vt:lpstr>Disadvantages of Cloud Computing</vt:lpstr>
      <vt:lpstr>Conclusion </vt:lpstr>
      <vt:lpstr>Reference</vt:lpstr>
      <vt:lpstr>PowerPoint Presentation</vt:lpstr>
    </vt:vector>
  </TitlesOfParts>
  <Company>&lt;arabianhorse&gt;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Sumit</dc:creator>
  <cp:lastModifiedBy>Diwakar Saini</cp:lastModifiedBy>
  <cp:revision>20</cp:revision>
  <dcterms:created xsi:type="dcterms:W3CDTF">2013-11-26T11:56:53Z</dcterms:created>
  <dcterms:modified xsi:type="dcterms:W3CDTF">2023-07-10T08:05:08Z</dcterms:modified>
</cp:coreProperties>
</file>