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72"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3"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BD9D5B-86C5-4715-BF5C-DEC6B994BB66}" type="datetimeFigureOut">
              <a:rPr lang="en-US" smtClean="0"/>
              <a:pPr/>
              <a:t>12/2/2024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0FECC3-2287-45B6-8F2B-10AE96C357C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E701121-B02A-494C-BE46-991C9F43A0DB}" type="slidenum">
              <a:rPr lang="en-US" smtClean="0"/>
              <a:pPr/>
              <a:t>1</a:t>
            </a:fld>
            <a:endParaRPr lang="en-US"/>
          </a:p>
        </p:txBody>
      </p:sp>
      <p:sp>
        <p:nvSpPr>
          <p:cNvPr id="337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05FA00C-9466-4800-8CA9-5C53E54ECE7D}" type="slidenum">
              <a:rPr lang="en-US" sz="1200">
                <a:latin typeface="Calibri" pitchFamily="34" charset="0"/>
              </a:rPr>
              <a:pPr algn="r"/>
              <a:t>1</a:t>
            </a:fld>
            <a:endParaRPr lang="en-US" sz="1200">
              <a:latin typeface="Calibri" pitchFamily="34" charset="0"/>
            </a:endParaRPr>
          </a:p>
        </p:txBody>
      </p:sp>
      <p:sp>
        <p:nvSpPr>
          <p:cNvPr id="3379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09A05E3-7434-4564-9254-4BA091991A7D}" type="slidenum">
              <a:rPr lang="en-US" sz="1200">
                <a:latin typeface="Times New Roman" pitchFamily="18" charset="0"/>
              </a:rPr>
              <a:pPr algn="r"/>
              <a:t>1</a:t>
            </a:fld>
            <a:endParaRPr lang="en-US" sz="1200">
              <a:latin typeface="Times New Roman" pitchFamily="18" charset="0"/>
            </a:endParaRPr>
          </a:p>
        </p:txBody>
      </p:sp>
      <p:sp>
        <p:nvSpPr>
          <p:cNvPr id="33797" name="Rectangle 2"/>
          <p:cNvSpPr>
            <a:spLocks noGrp="1" noRot="1" noChangeAspect="1" noChangeArrowheads="1" noTextEdit="1"/>
          </p:cNvSpPr>
          <p:nvPr>
            <p:ph type="sldImg"/>
          </p:nvPr>
        </p:nvSpPr>
        <p:spPr>
          <a:ln/>
        </p:spPr>
      </p:sp>
      <p:sp>
        <p:nvSpPr>
          <p:cNvPr id="33798" name="Rectangle 3"/>
          <p:cNvSpPr>
            <a:spLocks noGrp="1" noChangeArrowheads="1"/>
          </p:cNvSpPr>
          <p:nvPr>
            <p:ph type="body" idx="1"/>
          </p:nvPr>
        </p:nvSpPr>
        <p:spPr>
          <a:noFill/>
          <a:ln/>
        </p:spPr>
        <p:txBody>
          <a:bodyPr/>
          <a:lstStyle/>
          <a:p>
            <a:pPr>
              <a:spcBef>
                <a:spcPct val="0"/>
              </a:spcBef>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238766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344925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8246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2969233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9262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2999307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3074809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52496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19828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6FE821-6B83-46B8-B546-8C9401614B3C}"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263018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6FE821-6B83-46B8-B546-8C9401614B3C}"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427634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6FE821-6B83-46B8-B546-8C9401614B3C}" type="datetimeFigureOut">
              <a:rPr lang="en-US" smtClean="0"/>
              <a:pPr/>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202531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6FE821-6B83-46B8-B546-8C9401614B3C}" type="datetimeFigureOut">
              <a:rPr lang="en-US" smtClean="0"/>
              <a:pPr/>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247064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FE821-6B83-46B8-B546-8C9401614B3C}" type="datetimeFigureOut">
              <a:rPr lang="en-US" smtClean="0"/>
              <a:pPr/>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26779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96FE821-6B83-46B8-B546-8C9401614B3C}"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3273847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6FE821-6B83-46B8-B546-8C9401614B3C}"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29FD7E-1812-41C6-B702-402F15C5FB94}" type="slidenum">
              <a:rPr lang="en-US" smtClean="0"/>
              <a:pPr/>
              <a:t>‹#›</a:t>
            </a:fld>
            <a:endParaRPr lang="en-US"/>
          </a:p>
        </p:txBody>
      </p:sp>
    </p:spTree>
    <p:extLst>
      <p:ext uri="{BB962C8B-B14F-4D97-AF65-F5344CB8AC3E}">
        <p14:creationId xmlns:p14="http://schemas.microsoft.com/office/powerpoint/2010/main" val="3751498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6FE821-6B83-46B8-B546-8C9401614B3C}" type="datetimeFigureOut">
              <a:rPr lang="en-US" smtClean="0"/>
              <a:pPr/>
              <a:t>12/2/2024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F29FD7E-1812-41C6-B702-402F15C5FB94}" type="slidenum">
              <a:rPr lang="en-US" smtClean="0"/>
              <a:pPr/>
              <a:t>‹#›</a:t>
            </a:fld>
            <a:endParaRPr lang="en-US"/>
          </a:p>
        </p:txBody>
      </p:sp>
    </p:spTree>
    <p:extLst>
      <p:ext uri="{BB962C8B-B14F-4D97-AF65-F5344CB8AC3E}">
        <p14:creationId xmlns:p14="http://schemas.microsoft.com/office/powerpoint/2010/main" val="33662398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hyperlink" Target="http://www.google.com/" TargetMode="External"/><Relationship Id="rId1" Type="http://schemas.openxmlformats.org/officeDocument/2006/relationships/slideLayout" Target="../slideLayouts/slideLayout2.xml"/><Relationship Id="rId4" Type="http://schemas.openxmlformats.org/officeDocument/2006/relationships/hyperlink" Target="http://www.studymafia.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descr="strip1"/>
          <p:cNvPicPr>
            <a:picLocks noChangeAspect="1" noChangeArrowheads="1"/>
          </p:cNvPicPr>
          <p:nvPr/>
        </p:nvPicPr>
        <p:blipFill>
          <a:blip r:embed="rId3" cstate="print"/>
          <a:srcRect/>
          <a:stretch>
            <a:fillRect/>
          </a:stretch>
        </p:blipFill>
        <p:spPr bwMode="auto">
          <a:xfrm>
            <a:off x="1371600" y="593725"/>
            <a:ext cx="7620000" cy="76200"/>
          </a:xfrm>
          <a:prstGeom prst="rect">
            <a:avLst/>
          </a:prstGeom>
          <a:noFill/>
          <a:ln w="9525">
            <a:noFill/>
            <a:miter lim="800000"/>
            <a:headEnd/>
            <a:tailEnd/>
          </a:ln>
        </p:spPr>
      </p:pic>
      <p:sp>
        <p:nvSpPr>
          <p:cNvPr id="11268" name="Rectangle 5"/>
          <p:cNvSpPr>
            <a:spLocks noChangeArrowheads="1"/>
          </p:cNvSpPr>
          <p:nvPr/>
        </p:nvSpPr>
        <p:spPr bwMode="auto">
          <a:xfrm>
            <a:off x="457200" y="762000"/>
            <a:ext cx="8686800" cy="1143000"/>
          </a:xfrm>
          <a:prstGeom prst="rect">
            <a:avLst/>
          </a:prstGeom>
          <a:noFill/>
          <a:ln w="9525">
            <a:noFill/>
            <a:miter lim="800000"/>
            <a:headEnd/>
            <a:tailEnd/>
          </a:ln>
        </p:spPr>
        <p:txBody>
          <a:bodyPr anchor="ctr"/>
          <a:lstStyle/>
          <a:p>
            <a:pPr algn="ctr"/>
            <a:r>
              <a:rPr lang="en-US" sz="6000" dirty="0">
                <a:latin typeface="Verdana" pitchFamily="34" charset="0"/>
              </a:rPr>
              <a:t>studybindas.com</a:t>
            </a:r>
            <a:endParaRPr lang="en-US" sz="6000" dirty="0"/>
          </a:p>
        </p:txBody>
      </p:sp>
      <p:sp>
        <p:nvSpPr>
          <p:cNvPr id="11269" name="Text Box 9"/>
          <p:cNvSpPr txBox="1">
            <a:spLocks noChangeArrowheads="1"/>
          </p:cNvSpPr>
          <p:nvPr/>
        </p:nvSpPr>
        <p:spPr bwMode="auto">
          <a:xfrm>
            <a:off x="533400" y="5181600"/>
            <a:ext cx="8610600" cy="671513"/>
          </a:xfrm>
          <a:prstGeom prst="rect">
            <a:avLst/>
          </a:prstGeom>
          <a:noFill/>
          <a:ln w="9525">
            <a:noFill/>
            <a:miter lim="800000"/>
            <a:headEnd/>
            <a:tailEnd/>
          </a:ln>
        </p:spPr>
        <p:txBody>
          <a:bodyPr>
            <a:spAutoFit/>
          </a:bodyPr>
          <a:lstStyle/>
          <a:p>
            <a:pPr>
              <a:spcBef>
                <a:spcPct val="50000"/>
              </a:spcBef>
            </a:pPr>
            <a:r>
              <a:rPr lang="en-US" sz="2000" b="1" dirty="0">
                <a:latin typeface="Times New Roman" pitchFamily="18" charset="0"/>
              </a:rPr>
              <a:t>Submitted To:				              				Submitted By:</a:t>
            </a:r>
          </a:p>
          <a:p>
            <a:r>
              <a:rPr lang="en-US" b="1" dirty="0">
                <a:latin typeface="Times New Roman" pitchFamily="18" charset="0"/>
              </a:rPr>
              <a:t>www.studybindas.com</a:t>
            </a:r>
            <a:r>
              <a:rPr lang="en-US" dirty="0"/>
              <a:t> </a:t>
            </a:r>
            <a:r>
              <a:rPr lang="en-US" b="1" dirty="0">
                <a:latin typeface="Times New Roman" pitchFamily="18" charset="0"/>
              </a:rPr>
              <a:t>                                                          www.studybindas.com</a:t>
            </a:r>
            <a:r>
              <a:rPr lang="en-US" dirty="0"/>
              <a:t> </a:t>
            </a:r>
            <a:r>
              <a:rPr lang="en-US" b="1" dirty="0">
                <a:latin typeface="Times New Roman" pitchFamily="18" charset="0"/>
              </a:rPr>
              <a:t>               </a:t>
            </a:r>
          </a:p>
        </p:txBody>
      </p:sp>
      <p:sp>
        <p:nvSpPr>
          <p:cNvPr id="11270" name="Rectangle 8"/>
          <p:cNvSpPr>
            <a:spLocks noChangeArrowheads="1"/>
          </p:cNvSpPr>
          <p:nvPr/>
        </p:nvSpPr>
        <p:spPr bwMode="auto">
          <a:xfrm>
            <a:off x="0" y="2057400"/>
            <a:ext cx="5486400" cy="2492990"/>
          </a:xfrm>
          <a:prstGeom prst="rect">
            <a:avLst/>
          </a:prstGeom>
          <a:noFill/>
          <a:ln w="9525">
            <a:noFill/>
            <a:miter lim="800000"/>
            <a:headEnd/>
            <a:tailEnd/>
          </a:ln>
        </p:spPr>
        <p:txBody>
          <a:bodyPr wrap="square">
            <a:spAutoFit/>
          </a:bodyPr>
          <a:lstStyle/>
          <a:p>
            <a:pPr algn="ctr"/>
            <a:r>
              <a:rPr lang="en-US" sz="3600" b="1" dirty="0">
                <a:solidFill>
                  <a:srgbClr val="FF0000"/>
                </a:solidFill>
                <a:latin typeface="Times New Roman" pitchFamily="18" charset="0"/>
              </a:rPr>
              <a:t>   </a:t>
            </a:r>
          </a:p>
          <a:p>
            <a:pPr algn="ctr"/>
            <a:r>
              <a:rPr lang="en-US" sz="3600" b="1" dirty="0">
                <a:latin typeface="Times New Roman" pitchFamily="18" charset="0"/>
              </a:rPr>
              <a:t>  </a:t>
            </a:r>
            <a:r>
              <a:rPr lang="en-US" sz="4000" b="1" dirty="0">
                <a:latin typeface="Times New Roman" pitchFamily="18" charset="0"/>
                <a:cs typeface="Times New Roman" pitchFamily="18" charset="0"/>
              </a:rPr>
              <a:t>Seminar </a:t>
            </a:r>
          </a:p>
          <a:p>
            <a:pPr algn="ctr"/>
            <a:r>
              <a:rPr lang="en-US" sz="4000" b="1" dirty="0">
                <a:latin typeface="Times New Roman" pitchFamily="18" charset="0"/>
                <a:cs typeface="Times New Roman" pitchFamily="18" charset="0"/>
              </a:rPr>
              <a:t>On</a:t>
            </a:r>
          </a:p>
          <a:p>
            <a:pPr algn="ctr"/>
            <a:r>
              <a:rPr lang="en-US" sz="4000" b="1" dirty="0">
                <a:latin typeface="Times New Roman" pitchFamily="18" charset="0"/>
                <a:cs typeface="Times New Roman" pitchFamily="18" charset="0"/>
              </a:rPr>
              <a:t> Heat Pipes </a:t>
            </a:r>
          </a:p>
        </p:txBody>
      </p:sp>
      <p:pic>
        <p:nvPicPr>
          <p:cNvPr id="1026" name="Picture 2" descr="C:\Users\Sumit Thakur\Desktop\images.jpg"/>
          <p:cNvPicPr>
            <a:picLocks noChangeAspect="1" noChangeArrowheads="1"/>
          </p:cNvPicPr>
          <p:nvPr/>
        </p:nvPicPr>
        <p:blipFill>
          <a:blip r:embed="rId4" cstate="print"/>
          <a:srcRect/>
          <a:stretch>
            <a:fillRect/>
          </a:stretch>
        </p:blipFill>
        <p:spPr bwMode="auto">
          <a:xfrm>
            <a:off x="5181600" y="2133600"/>
            <a:ext cx="3028950" cy="2698056"/>
          </a:xfrm>
          <a:prstGeom prst="rect">
            <a:avLst/>
          </a:prstGeom>
          <a:noFill/>
        </p:spPr>
      </p:pic>
      <p:pic>
        <p:nvPicPr>
          <p:cNvPr id="5" name="Picture 4">
            <a:extLst>
              <a:ext uri="{FF2B5EF4-FFF2-40B4-BE49-F238E27FC236}">
                <a16:creationId xmlns:a16="http://schemas.microsoft.com/office/drawing/2014/main" id="{51C2DE16-60AA-FC47-EDB0-922DACE00EE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4983" y="240494"/>
            <a:ext cx="1295400" cy="12954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Heat applications </a:t>
            </a:r>
            <a:endParaRPr lang="en-US" dirty="0"/>
          </a:p>
        </p:txBody>
      </p:sp>
      <p:sp>
        <p:nvSpPr>
          <p:cNvPr id="3" name="Content Placeholder 2"/>
          <p:cNvSpPr>
            <a:spLocks noGrp="1"/>
          </p:cNvSpPr>
          <p:nvPr>
            <p:ph idx="1"/>
          </p:nvPr>
        </p:nvSpPr>
        <p:spPr>
          <a:xfrm>
            <a:off x="457200" y="1905000"/>
            <a:ext cx="8229600" cy="4724400"/>
          </a:xfrm>
        </p:spPr>
        <p:txBody>
          <a:bodyPr>
            <a:normAutofit/>
          </a:bodyPr>
          <a:lstStyle/>
          <a:p>
            <a:r>
              <a:rPr lang="en-US" sz="2400" dirty="0">
                <a:latin typeface="Times New Roman" pitchFamily="18" charset="0"/>
                <a:cs typeface="Times New Roman" pitchFamily="18" charset="0"/>
              </a:rPr>
              <a:t>Heat pipe heat exchanger enhancement can improve system latent capacity. For example, a 1°F dry bulb drop in air entering a cooling coil can increase the latent capacity by about 3%. </a:t>
            </a:r>
          </a:p>
          <a:p>
            <a:r>
              <a:rPr lang="en-US" sz="2400" dirty="0">
                <a:latin typeface="Times New Roman" pitchFamily="18" charset="0"/>
                <a:cs typeface="Times New Roman" pitchFamily="18" charset="0"/>
              </a:rPr>
              <a:t>Both cooling and reheating energy is saved by the heat pipe's transfer of heat directly from the entering air to the low-temperature air leaving the cooling coil.</a:t>
            </a:r>
          </a:p>
          <a:p>
            <a:r>
              <a:rPr lang="en-US" sz="2400" dirty="0">
                <a:latin typeface="Times New Roman" pitchFamily="18" charset="0"/>
                <a:cs typeface="Times New Roman" pitchFamily="18" charset="0"/>
              </a:rPr>
              <a:t> It can also be used to </a:t>
            </a:r>
            <a:r>
              <a:rPr lang="en-US" sz="2400" dirty="0" err="1">
                <a:latin typeface="Times New Roman" pitchFamily="18" charset="0"/>
                <a:cs typeface="Times New Roman" pitchFamily="18" charset="0"/>
              </a:rPr>
              <a:t>precool</a:t>
            </a:r>
            <a:r>
              <a:rPr lang="en-US" sz="2400" dirty="0">
                <a:latin typeface="Times New Roman" pitchFamily="18" charset="0"/>
                <a:cs typeface="Times New Roman" pitchFamily="18" charset="0"/>
              </a:rPr>
              <a:t> or preheat incoming outdoor air with exhaust air from the conditioned spaces. </a:t>
            </a:r>
          </a:p>
          <a:p>
            <a:pPr>
              <a:buNone/>
            </a:pP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Best application </a:t>
            </a:r>
            <a:endParaRPr lang="en-US" dirty="0"/>
          </a:p>
        </p:txBody>
      </p:sp>
      <p:sp>
        <p:nvSpPr>
          <p:cNvPr id="3" name="Content Placeholder 2"/>
          <p:cNvSpPr>
            <a:spLocks noGrp="1"/>
          </p:cNvSpPr>
          <p:nvPr>
            <p:ph idx="1"/>
          </p:nvPr>
        </p:nvSpPr>
        <p:spPr>
          <a:xfrm>
            <a:off x="304800" y="1676400"/>
            <a:ext cx="8382000" cy="4343400"/>
          </a:xfrm>
        </p:spPr>
        <p:txBody>
          <a:bodyPr>
            <a:normAutofit/>
          </a:bodyPr>
          <a:lstStyle/>
          <a:p>
            <a:pPr lvl="0"/>
            <a:r>
              <a:rPr lang="en-US" sz="2400" dirty="0">
                <a:latin typeface="Times New Roman" pitchFamily="18" charset="0"/>
                <a:cs typeface="Times New Roman" pitchFamily="18" charset="0"/>
              </a:rPr>
              <a:t>Where lower relative humidity is an advantage for comfort or process reasons, the use of a heat pipe can help. </a:t>
            </a:r>
          </a:p>
          <a:p>
            <a:pPr lvl="0"/>
            <a:r>
              <a:rPr lang="en-US" sz="2400" dirty="0">
                <a:latin typeface="Times New Roman" pitchFamily="18" charset="0"/>
                <a:cs typeface="Times New Roman" pitchFamily="18" charset="0"/>
              </a:rPr>
              <a:t>A heat pipe used between the warm air entering the cooling coil and the cool air leaving the coil transfers sensible heat to the cold exiting air, thereby reducing or even eliminating the reheat needs. </a:t>
            </a:r>
          </a:p>
          <a:p>
            <a:pPr lvl="0"/>
            <a:r>
              <a:rPr lang="en-US" sz="2400" dirty="0">
                <a:latin typeface="Times New Roman" pitchFamily="18" charset="0"/>
                <a:cs typeface="Times New Roman" pitchFamily="18" charset="0"/>
              </a:rPr>
              <a:t>Also the heat pipe </a:t>
            </a:r>
            <a:r>
              <a:rPr lang="en-US" sz="2400" dirty="0" err="1">
                <a:latin typeface="Times New Roman" pitchFamily="18" charset="0"/>
                <a:cs typeface="Times New Roman" pitchFamily="18" charset="0"/>
              </a:rPr>
              <a:t>precools</a:t>
            </a:r>
            <a:r>
              <a:rPr lang="en-US" sz="2400" dirty="0">
                <a:latin typeface="Times New Roman" pitchFamily="18" charset="0"/>
                <a:cs typeface="Times New Roman" pitchFamily="18" charset="0"/>
              </a:rPr>
              <a:t> the air before it reaches the cooling coil, increasing the latent capacity and possibly lowering the system cooling energy use.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Applications</a:t>
            </a:r>
            <a:endParaRPr lang="en-US" dirty="0"/>
          </a:p>
        </p:txBody>
      </p:sp>
      <p:sp>
        <p:nvSpPr>
          <p:cNvPr id="3" name="Content Placeholder 2"/>
          <p:cNvSpPr>
            <a:spLocks noGrp="1"/>
          </p:cNvSpPr>
          <p:nvPr>
            <p:ph idx="1"/>
          </p:nvPr>
        </p:nvSpPr>
        <p:spPr>
          <a:xfrm>
            <a:off x="457200" y="1828800"/>
            <a:ext cx="8229600" cy="4191000"/>
          </a:xfrm>
        </p:spPr>
        <p:txBody>
          <a:bodyPr>
            <a:normAutofit/>
          </a:bodyPr>
          <a:lstStyle/>
          <a:p>
            <a:pPr lvl="0"/>
            <a:r>
              <a:rPr lang="en-US" sz="2400" dirty="0">
                <a:latin typeface="Times New Roman" pitchFamily="18" charset="0"/>
                <a:cs typeface="Times New Roman" pitchFamily="18" charset="0"/>
              </a:rPr>
              <a:t>Where the intake or exhaust air ducts must be rerouted extensively, the benefits are likely not to offset the higher fan energy and first cost.</a:t>
            </a:r>
          </a:p>
          <a:p>
            <a:pPr lvl="0"/>
            <a:r>
              <a:rPr lang="en-US" sz="2400" dirty="0">
                <a:latin typeface="Times New Roman" pitchFamily="18" charset="0"/>
                <a:cs typeface="Times New Roman" pitchFamily="18" charset="0"/>
              </a:rPr>
              <a:t>Use of heat pipe sprays without careful water treatment. Corrosion, scale and fouling of the heat pipe where a wetted condition can occur needs to be addressed carefully.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a:t>
            </a:r>
            <a:endParaRPr lang="en-US" dirty="0"/>
          </a:p>
        </p:txBody>
      </p:sp>
      <p:sp>
        <p:nvSpPr>
          <p:cNvPr id="3" name="Content Placeholder 2"/>
          <p:cNvSpPr>
            <a:spLocks noGrp="1"/>
          </p:cNvSpPr>
          <p:nvPr>
            <p:ph idx="1"/>
          </p:nvPr>
        </p:nvSpPr>
        <p:spPr>
          <a:xfrm>
            <a:off x="533400" y="1752600"/>
            <a:ext cx="8153400" cy="4267200"/>
          </a:xfrm>
        </p:spPr>
        <p:txBody>
          <a:bodyPr>
            <a:normAutofit/>
          </a:bodyPr>
          <a:lstStyle/>
          <a:p>
            <a:pPr lvl="0"/>
            <a:r>
              <a:rPr lang="en-US" sz="2400" dirty="0">
                <a:latin typeface="Times New Roman" pitchFamily="18" charset="0"/>
                <a:cs typeface="Times New Roman" pitchFamily="18" charset="0"/>
              </a:rPr>
              <a:t>Passive heat exchange with no moving parts,</a:t>
            </a:r>
          </a:p>
          <a:p>
            <a:pPr lvl="0"/>
            <a:r>
              <a:rPr lang="en-US" sz="2400" dirty="0">
                <a:latin typeface="Times New Roman" pitchFamily="18" charset="0"/>
                <a:cs typeface="Times New Roman" pitchFamily="18" charset="0"/>
              </a:rPr>
              <a:t>Relatively space efficient,</a:t>
            </a:r>
          </a:p>
          <a:p>
            <a:pPr lvl="0"/>
            <a:r>
              <a:rPr lang="en-US" sz="2400" dirty="0">
                <a:latin typeface="Times New Roman" pitchFamily="18" charset="0"/>
                <a:cs typeface="Times New Roman" pitchFamily="18" charset="0"/>
              </a:rPr>
              <a:t>The cooling or heating equipment size can be reduced in some cases,</a:t>
            </a:r>
          </a:p>
          <a:p>
            <a:pPr lvl="0"/>
            <a:r>
              <a:rPr lang="en-US" sz="2400" dirty="0">
                <a:latin typeface="Times New Roman" pitchFamily="18" charset="0"/>
                <a:cs typeface="Times New Roman" pitchFamily="18" charset="0"/>
              </a:rPr>
              <a:t>The moisture removal capacity of existing cooling equipment can be improved,</a:t>
            </a:r>
          </a:p>
          <a:p>
            <a:pPr lvl="0"/>
            <a:r>
              <a:rPr lang="en-US" sz="2400" dirty="0">
                <a:latin typeface="Times New Roman" pitchFamily="18" charset="0"/>
                <a:cs typeface="Times New Roman" pitchFamily="18" charset="0"/>
              </a:rPr>
              <a:t>No cross-contamination between air streams.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Disadvantages</a:t>
            </a:r>
            <a:br>
              <a:rPr lang="en-US" dirty="0"/>
            </a:br>
            <a:endParaRPr lang="en-US" dirty="0"/>
          </a:p>
        </p:txBody>
      </p:sp>
      <p:sp>
        <p:nvSpPr>
          <p:cNvPr id="3" name="Content Placeholder 2"/>
          <p:cNvSpPr>
            <a:spLocks noGrp="1"/>
          </p:cNvSpPr>
          <p:nvPr>
            <p:ph idx="1"/>
          </p:nvPr>
        </p:nvSpPr>
        <p:spPr>
          <a:xfrm>
            <a:off x="533400" y="1447800"/>
            <a:ext cx="8153400" cy="4572000"/>
          </a:xfrm>
        </p:spPr>
        <p:txBody>
          <a:bodyPr>
            <a:normAutofit/>
          </a:bodyPr>
          <a:lstStyle/>
          <a:p>
            <a:r>
              <a:rPr lang="en-US" sz="2400" dirty="0">
                <a:latin typeface="Times New Roman" pitchFamily="18" charset="0"/>
                <a:cs typeface="Times New Roman" pitchFamily="18" charset="0"/>
              </a:rPr>
              <a:t>The use of the heat pipe</a:t>
            </a:r>
          </a:p>
          <a:p>
            <a:pPr lvl="0"/>
            <a:r>
              <a:rPr lang="en-US" sz="2400" dirty="0">
                <a:latin typeface="Times New Roman" pitchFamily="18" charset="0"/>
                <a:cs typeface="Times New Roman" pitchFamily="18" charset="0"/>
              </a:rPr>
              <a:t>Adds to the first cost and to the fan power to overcome its resistance,</a:t>
            </a:r>
          </a:p>
          <a:p>
            <a:pPr lvl="0"/>
            <a:r>
              <a:rPr lang="en-US" sz="2400" dirty="0">
                <a:latin typeface="Times New Roman" pitchFamily="18" charset="0"/>
                <a:cs typeface="Times New Roman" pitchFamily="18" charset="0"/>
              </a:rPr>
              <a:t>Requires that the two air streams be adjacent to each other,</a:t>
            </a:r>
          </a:p>
          <a:p>
            <a:pPr lvl="0"/>
            <a:r>
              <a:rPr lang="en-US" sz="2400" dirty="0">
                <a:latin typeface="Times New Roman" pitchFamily="18" charset="0"/>
                <a:cs typeface="Times New Roman" pitchFamily="18" charset="0"/>
              </a:rPr>
              <a:t>Requires that the air streams must be relatively clean and may require filtration.</a:t>
            </a:r>
          </a:p>
          <a:p>
            <a:pPr>
              <a:buNone/>
            </a:pP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CONCLUSION</a:t>
            </a:r>
            <a:endParaRPr lang="en-US" dirty="0"/>
          </a:p>
        </p:txBody>
      </p:sp>
      <p:sp>
        <p:nvSpPr>
          <p:cNvPr id="3" name="Content Placeholder 2"/>
          <p:cNvSpPr>
            <a:spLocks noGrp="1"/>
          </p:cNvSpPr>
          <p:nvPr>
            <p:ph idx="1"/>
          </p:nvPr>
        </p:nvSpPr>
        <p:spPr>
          <a:xfrm>
            <a:off x="457200" y="1752600"/>
            <a:ext cx="8229600" cy="4267200"/>
          </a:xfrm>
        </p:spPr>
        <p:txBody>
          <a:bodyPr>
            <a:normAutofit/>
          </a:bodyPr>
          <a:lstStyle/>
          <a:p>
            <a:r>
              <a:rPr lang="en-US" sz="2400" dirty="0">
                <a:latin typeface="Times New Roman" pitchFamily="18" charset="0"/>
                <a:cs typeface="Times New Roman" pitchFamily="18" charset="0"/>
              </a:rPr>
              <a:t>Heat pipe is a thermal super conductor under certain heat transfer condition they can transfer the heat energy 100 times more than available best conductive materials, because of negligible temp. Gradient exist in heat pipe.</a:t>
            </a:r>
          </a:p>
          <a:p>
            <a:pPr>
              <a:buNone/>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The heat pipe has compactness, light weight, reversible in operation and high thermal flux handling capability makes heat pipe to use new modern era and in many wide </a:t>
            </a:r>
            <a:r>
              <a:rPr lang="en-US" sz="2400" dirty="0" err="1">
                <a:latin typeface="Times New Roman" pitchFamily="18" charset="0"/>
                <a:cs typeface="Times New Roman" pitchFamily="18" charset="0"/>
              </a:rPr>
              <a:t>variet</a:t>
            </a:r>
            <a:r>
              <a:rPr lang="en-US" sz="2400" dirty="0">
                <a:latin typeface="Times New Roman" pitchFamily="18" charset="0"/>
                <a:cs typeface="Times New Roman" pitchFamily="18" charset="0"/>
              </a:rPr>
              <a:t> application to overcome critical heat dissipation problem.</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fontAlgn="auto">
              <a:spcAft>
                <a:spcPts val="0"/>
              </a:spcAft>
              <a:defRPr/>
            </a:pPr>
            <a:r>
              <a:rPr lang="en-AU" b="1" dirty="0"/>
              <a:t>References </a:t>
            </a:r>
            <a:br>
              <a:rPr lang="en-US" b="1" dirty="0"/>
            </a:br>
            <a:endParaRPr lang="en-US" b="1" dirty="0"/>
          </a:p>
        </p:txBody>
      </p:sp>
      <p:sp>
        <p:nvSpPr>
          <p:cNvPr id="30722" name="Content Placeholder 1"/>
          <p:cNvSpPr>
            <a:spLocks noGrp="1"/>
          </p:cNvSpPr>
          <p:nvPr>
            <p:ph idx="1"/>
          </p:nvPr>
        </p:nvSpPr>
        <p:spPr/>
        <p:txBody>
          <a:bodyPr/>
          <a:lstStyle/>
          <a:p>
            <a:r>
              <a:rPr lang="en-US" u="sng" dirty="0">
                <a:hlinkClick r:id="rId2"/>
              </a:rPr>
              <a:t>www.google.com</a:t>
            </a:r>
            <a:r>
              <a:rPr lang="en-US" b="1" dirty="0"/>
              <a:t> </a:t>
            </a:r>
            <a:endParaRPr lang="en-US" dirty="0"/>
          </a:p>
          <a:p>
            <a:r>
              <a:rPr lang="en-US" u="sng" dirty="0">
                <a:hlinkClick r:id="rId3"/>
              </a:rPr>
              <a:t>www.wikipedia.com</a:t>
            </a:r>
            <a:endParaRPr lang="en-US" dirty="0"/>
          </a:p>
          <a:p>
            <a:r>
              <a:rPr lang="en-US" u="sng" dirty="0">
                <a:hlinkClick r:id="rId4"/>
              </a:rPr>
              <a:t>www.studybindas.com</a:t>
            </a:r>
            <a:r>
              <a:rPr lang="en-US" b="1" dirty="0"/>
              <a:t> </a:t>
            </a:r>
            <a:endParaRPr lang="en-US" dirty="0"/>
          </a:p>
          <a:p>
            <a:pPr>
              <a:buFont typeface="Wingdings 3" pitchFamily="18" charset="2"/>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14600"/>
            <a:ext cx="8229600" cy="1295400"/>
          </a:xfrm>
        </p:spPr>
        <p:txBody>
          <a:bodyPr>
            <a:noAutofit/>
          </a:bodyPr>
          <a:lstStyle/>
          <a:p>
            <a:r>
              <a:rPr lang="en-US" sz="9600" dirty="0">
                <a:latin typeface="Times New Roman" pitchFamily="18" charset="0"/>
                <a:cs typeface="Times New Roman" pitchFamily="18" charset="0"/>
              </a:rPr>
              <a:t>Thanks</a:t>
            </a:r>
            <a:r>
              <a:rPr lang="en-US" sz="96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a:t>Content </a:t>
            </a:r>
          </a:p>
        </p:txBody>
      </p:sp>
      <p:sp>
        <p:nvSpPr>
          <p:cNvPr id="3" name="Content Placeholder 2"/>
          <p:cNvSpPr>
            <a:spLocks noGrp="1"/>
          </p:cNvSpPr>
          <p:nvPr>
            <p:ph idx="1"/>
          </p:nvPr>
        </p:nvSpPr>
        <p:spPr/>
        <p:txBody>
          <a:bodyPr>
            <a:normAutofit fontScale="47500" lnSpcReduction="20000"/>
          </a:bodyPr>
          <a:lstStyle/>
          <a:p>
            <a:r>
              <a:rPr lang="en-US" sz="3400" dirty="0">
                <a:latin typeface="Times New Roman" pitchFamily="18" charset="0"/>
                <a:cs typeface="Times New Roman" pitchFamily="18" charset="0"/>
              </a:rPr>
              <a:t>Introduction</a:t>
            </a:r>
          </a:p>
          <a:p>
            <a:r>
              <a:rPr lang="en-US" sz="3400" dirty="0">
                <a:latin typeface="Times New Roman" pitchFamily="18" charset="0"/>
                <a:cs typeface="Times New Roman" pitchFamily="18" charset="0"/>
              </a:rPr>
              <a:t>How a Heat Pipe Works </a:t>
            </a:r>
          </a:p>
          <a:p>
            <a:r>
              <a:rPr lang="en-US" sz="3400" dirty="0">
                <a:latin typeface="Times New Roman" pitchFamily="18" charset="0"/>
                <a:cs typeface="Times New Roman" pitchFamily="18" charset="0"/>
              </a:rPr>
              <a:t>Basic components of a heat pipe</a:t>
            </a:r>
          </a:p>
          <a:p>
            <a:r>
              <a:rPr lang="en-US" sz="3400" dirty="0">
                <a:latin typeface="Times New Roman" pitchFamily="18" charset="0"/>
                <a:cs typeface="Times New Roman" pitchFamily="18" charset="0"/>
              </a:rPr>
              <a:t>Working</a:t>
            </a:r>
          </a:p>
          <a:p>
            <a:r>
              <a:rPr lang="en-US" sz="3400" dirty="0">
                <a:latin typeface="Times New Roman" pitchFamily="18" charset="0"/>
                <a:cs typeface="Times New Roman" pitchFamily="18" charset="0"/>
              </a:rPr>
              <a:t>The prime requirements are: </a:t>
            </a:r>
          </a:p>
          <a:p>
            <a:r>
              <a:rPr lang="en-US" sz="3400" dirty="0">
                <a:latin typeface="Times New Roman" pitchFamily="18" charset="0"/>
                <a:cs typeface="Times New Roman" pitchFamily="18" charset="0"/>
              </a:rPr>
              <a:t>Construction </a:t>
            </a:r>
          </a:p>
          <a:p>
            <a:r>
              <a:rPr lang="en-US" sz="3400" dirty="0">
                <a:latin typeface="Times New Roman" pitchFamily="18" charset="0"/>
                <a:cs typeface="Times New Roman" pitchFamily="18" charset="0"/>
              </a:rPr>
              <a:t>Types </a:t>
            </a:r>
          </a:p>
          <a:p>
            <a:r>
              <a:rPr lang="en-US" sz="3400" dirty="0">
                <a:latin typeface="Times New Roman" pitchFamily="18" charset="0"/>
                <a:cs typeface="Times New Roman" pitchFamily="18" charset="0"/>
              </a:rPr>
              <a:t>Application </a:t>
            </a:r>
          </a:p>
          <a:p>
            <a:r>
              <a:rPr lang="en-US" sz="3400" dirty="0">
                <a:latin typeface="Times New Roman" pitchFamily="18" charset="0"/>
                <a:cs typeface="Times New Roman" pitchFamily="18" charset="0"/>
              </a:rPr>
              <a:t>Advantages </a:t>
            </a:r>
          </a:p>
          <a:p>
            <a:r>
              <a:rPr lang="en-US" sz="3400" dirty="0">
                <a:latin typeface="Times New Roman" pitchFamily="18" charset="0"/>
                <a:cs typeface="Times New Roman" pitchFamily="18" charset="0"/>
              </a:rPr>
              <a:t>Disadvantages </a:t>
            </a:r>
          </a:p>
          <a:p>
            <a:r>
              <a:rPr lang="en-US" sz="3400" dirty="0">
                <a:latin typeface="Times New Roman" pitchFamily="18" charset="0"/>
                <a:cs typeface="Times New Roman" pitchFamily="18" charset="0"/>
              </a:rPr>
              <a:t>Conclusion </a:t>
            </a:r>
          </a:p>
          <a:p>
            <a:r>
              <a:rPr lang="en-US" sz="3400" dirty="0">
                <a:latin typeface="Times New Roman" pitchFamily="18" charset="0"/>
                <a:cs typeface="Times New Roman" pitchFamily="18" charset="0"/>
              </a:rPr>
              <a:t>References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a:t>
            </a:r>
            <a:endParaRPr lang="en-US" dirty="0"/>
          </a:p>
        </p:txBody>
      </p:sp>
      <p:sp>
        <p:nvSpPr>
          <p:cNvPr id="3" name="Content Placeholder 2"/>
          <p:cNvSpPr>
            <a:spLocks noGrp="1"/>
          </p:cNvSpPr>
          <p:nvPr>
            <p:ph idx="1"/>
          </p:nvPr>
        </p:nvSpPr>
        <p:spPr>
          <a:xfrm>
            <a:off x="914400" y="1828800"/>
            <a:ext cx="7772400" cy="4191000"/>
          </a:xfrm>
        </p:spPr>
        <p:txBody>
          <a:bodyPr>
            <a:normAutofit/>
          </a:bodyPr>
          <a:lstStyle/>
          <a:p>
            <a:r>
              <a:rPr lang="en-US" sz="2400" dirty="0">
                <a:latin typeface="Times New Roman" pitchFamily="18" charset="0"/>
                <a:cs typeface="Times New Roman" pitchFamily="18" charset="0"/>
              </a:rPr>
              <a:t>A heat pipe is a device that efficiently transports thermal energy from its one point to the other.</a:t>
            </a:r>
          </a:p>
          <a:p>
            <a:r>
              <a:rPr lang="en-US" sz="2400" dirty="0">
                <a:latin typeface="Times New Roman" pitchFamily="18" charset="0"/>
                <a:cs typeface="Times New Roman" pitchFamily="18" charset="0"/>
              </a:rPr>
              <a:t> It utilizes the latent heat of the vaporized working fluid instead of the sensible heat.</a:t>
            </a:r>
          </a:p>
          <a:p>
            <a:r>
              <a:rPr lang="en-US" sz="2400" dirty="0">
                <a:latin typeface="Times New Roman" pitchFamily="18" charset="0"/>
                <a:cs typeface="Times New Roman" pitchFamily="18" charset="0"/>
              </a:rPr>
              <a:t> As a result, the effective thermal conductivity may be several orders of magnitudes higher than that of the good solid conductors.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How a Heat Pipe Works</a:t>
            </a:r>
            <a:br>
              <a:rPr lang="en-US" b="1" dirty="0"/>
            </a:br>
            <a:endParaRPr lang="en-US" dirty="0"/>
          </a:p>
        </p:txBody>
      </p:sp>
      <p:pic>
        <p:nvPicPr>
          <p:cNvPr id="4" name="Content Placeholder 3" descr="C:\Users\Reetu\Desktop\heatpipe06.gif"/>
          <p:cNvPicPr>
            <a:picLocks noGrp="1"/>
          </p:cNvPicPr>
          <p:nvPr>
            <p:ph idx="1"/>
          </p:nvPr>
        </p:nvPicPr>
        <p:blipFill>
          <a:blip r:embed="rId2" cstate="print"/>
          <a:srcRect/>
          <a:stretch>
            <a:fillRect/>
          </a:stretch>
        </p:blipFill>
        <p:spPr bwMode="auto">
          <a:xfrm>
            <a:off x="381000" y="2057400"/>
            <a:ext cx="8305800" cy="4343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Basic components of a heat pipe</a:t>
            </a:r>
            <a:endParaRPr lang="en-US" dirty="0"/>
          </a:p>
        </p:txBody>
      </p:sp>
      <p:pic>
        <p:nvPicPr>
          <p:cNvPr id="4" name="Content Placeholder 3" descr="Heat Pipe : Direction of Flow"/>
          <p:cNvPicPr>
            <a:picLocks noGrp="1"/>
          </p:cNvPicPr>
          <p:nvPr>
            <p:ph idx="1"/>
          </p:nvPr>
        </p:nvPicPr>
        <p:blipFill>
          <a:blip r:embed="rId2" cstate="print"/>
          <a:srcRect/>
          <a:stretch>
            <a:fillRect/>
          </a:stretch>
        </p:blipFill>
        <p:spPr bwMode="auto">
          <a:xfrm>
            <a:off x="381000" y="1905000"/>
            <a:ext cx="8229600" cy="4572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Working</a:t>
            </a:r>
            <a:endParaRPr lang="en-US" dirty="0"/>
          </a:p>
        </p:txBody>
      </p:sp>
      <p:sp>
        <p:nvSpPr>
          <p:cNvPr id="3" name="Content Placeholder 2"/>
          <p:cNvSpPr>
            <a:spLocks noGrp="1"/>
          </p:cNvSpPr>
          <p:nvPr>
            <p:ph idx="1"/>
          </p:nvPr>
        </p:nvSpPr>
        <p:spPr>
          <a:xfrm>
            <a:off x="914400" y="1676400"/>
            <a:ext cx="7772400" cy="4343400"/>
          </a:xfrm>
        </p:spPr>
        <p:txBody>
          <a:bodyPr>
            <a:normAutofit/>
          </a:bodyPr>
          <a:lstStyle/>
          <a:p>
            <a:r>
              <a:rPr lang="en-US" sz="2400" dirty="0">
                <a:latin typeface="Times New Roman" pitchFamily="18" charset="0"/>
                <a:cs typeface="Times New Roman" pitchFamily="18" charset="0"/>
              </a:rPr>
              <a:t>The first consideration in the identification of the working fluid is the operating vapor temperature range. </a:t>
            </a:r>
          </a:p>
          <a:p>
            <a:pPr>
              <a:buNone/>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Within the approximate temperature band, several possible working fluids may exist and a variety of characteristics must be examined in order to determine the most acceptable of these fluids for the application considered.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prime requirements are:</a:t>
            </a:r>
            <a:endParaRPr lang="en-US" dirty="0"/>
          </a:p>
        </p:txBody>
      </p:sp>
      <p:sp>
        <p:nvSpPr>
          <p:cNvPr id="3" name="Content Placeholder 2"/>
          <p:cNvSpPr>
            <a:spLocks noGrp="1"/>
          </p:cNvSpPr>
          <p:nvPr>
            <p:ph idx="1"/>
          </p:nvPr>
        </p:nvSpPr>
        <p:spPr>
          <a:xfrm>
            <a:off x="914400" y="1828800"/>
            <a:ext cx="7772400" cy="4191000"/>
          </a:xfrm>
        </p:spPr>
        <p:txBody>
          <a:bodyPr/>
          <a:lstStyle/>
          <a:p>
            <a:r>
              <a:rPr lang="en-US" sz="2800" dirty="0">
                <a:latin typeface="Times New Roman" pitchFamily="18" charset="0"/>
                <a:cs typeface="Times New Roman" pitchFamily="18" charset="0"/>
              </a:rPr>
              <a:t>Compatibility with wick and wall materials</a:t>
            </a:r>
          </a:p>
          <a:p>
            <a:r>
              <a:rPr lang="en-US" sz="2800" dirty="0">
                <a:latin typeface="Times New Roman" pitchFamily="18" charset="0"/>
                <a:cs typeface="Times New Roman" pitchFamily="18" charset="0"/>
              </a:rPr>
              <a:t>Good thermal stability</a:t>
            </a:r>
          </a:p>
          <a:p>
            <a:r>
              <a:rPr lang="en-US" sz="2800" dirty="0" err="1">
                <a:latin typeface="Times New Roman" pitchFamily="18" charset="0"/>
                <a:cs typeface="Times New Roman" pitchFamily="18" charset="0"/>
              </a:rPr>
              <a:t>Wettability</a:t>
            </a:r>
            <a:r>
              <a:rPr lang="en-US" sz="2800" dirty="0">
                <a:latin typeface="Times New Roman" pitchFamily="18" charset="0"/>
                <a:cs typeface="Times New Roman" pitchFamily="18" charset="0"/>
              </a:rPr>
              <a:t> of wick and wall materials</a:t>
            </a:r>
          </a:p>
          <a:p>
            <a:r>
              <a:rPr lang="en-US" sz="2800" dirty="0">
                <a:latin typeface="Times New Roman" pitchFamily="18" charset="0"/>
                <a:cs typeface="Times New Roman" pitchFamily="18" charset="0"/>
              </a:rPr>
              <a:t>High latent heat</a:t>
            </a:r>
          </a:p>
          <a:p>
            <a:r>
              <a:rPr lang="en-US" sz="2800" dirty="0">
                <a:latin typeface="Times New Roman" pitchFamily="18" charset="0"/>
                <a:cs typeface="Times New Roman" pitchFamily="18" charset="0"/>
              </a:rPr>
              <a:t>High thermal conductivity</a:t>
            </a:r>
          </a:p>
          <a:p>
            <a:r>
              <a:rPr lang="en-US" sz="2800" dirty="0">
                <a:latin typeface="Times New Roman" pitchFamily="18" charset="0"/>
                <a:cs typeface="Times New Roman" pitchFamily="18" charset="0"/>
              </a:rPr>
              <a:t> Low liquid and vapor viscosities</a:t>
            </a:r>
          </a:p>
          <a:p>
            <a:r>
              <a:rPr lang="en-US" sz="2800" dirty="0">
                <a:latin typeface="Times New Roman" pitchFamily="18" charset="0"/>
                <a:cs typeface="Times New Roman" pitchFamily="18" charset="0"/>
              </a:rPr>
              <a:t> High surface tension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Construction</a:t>
            </a:r>
          </a:p>
        </p:txBody>
      </p:sp>
      <p:pic>
        <p:nvPicPr>
          <p:cNvPr id="4" name="Content Placeholder 3" descr="vapor equilibrium inside the heat pipe"/>
          <p:cNvPicPr>
            <a:picLocks noGrp="1"/>
          </p:cNvPicPr>
          <p:nvPr>
            <p:ph idx="1"/>
          </p:nvPr>
        </p:nvPicPr>
        <p:blipFill>
          <a:blip r:embed="rId2" cstate="print"/>
          <a:stretch>
            <a:fillRect/>
          </a:stretch>
        </p:blipFill>
        <p:spPr bwMode="auto">
          <a:xfrm>
            <a:off x="152400" y="1524000"/>
            <a:ext cx="8763000" cy="5029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Different Types of Heat Pipes</a:t>
            </a:r>
            <a:endParaRPr lang="en-US" dirty="0"/>
          </a:p>
        </p:txBody>
      </p:sp>
      <p:sp>
        <p:nvSpPr>
          <p:cNvPr id="3" name="Content Placeholder 2"/>
          <p:cNvSpPr>
            <a:spLocks noGrp="1"/>
          </p:cNvSpPr>
          <p:nvPr>
            <p:ph idx="1"/>
          </p:nvPr>
        </p:nvSpPr>
        <p:spPr>
          <a:xfrm>
            <a:off x="533400" y="1828800"/>
            <a:ext cx="8153400" cy="4191000"/>
          </a:xfrm>
        </p:spPr>
        <p:txBody>
          <a:bodyPr/>
          <a:lstStyle/>
          <a:p>
            <a:r>
              <a:rPr lang="en-US" sz="2400" dirty="0">
                <a:latin typeface="Times New Roman" pitchFamily="18" charset="0"/>
                <a:cs typeface="Times New Roman" pitchFamily="18" charset="0"/>
              </a:rPr>
              <a:t>Vapor chamber or flat heat pipes</a:t>
            </a:r>
          </a:p>
          <a:p>
            <a:r>
              <a:rPr lang="en-US" sz="2400" dirty="0">
                <a:latin typeface="Times New Roman" pitchFamily="18" charset="0"/>
                <a:cs typeface="Times New Roman" pitchFamily="18" charset="0"/>
              </a:rPr>
              <a:t>Variable Conductance Heat Pipes (VCHPs)</a:t>
            </a:r>
          </a:p>
          <a:p>
            <a:r>
              <a:rPr lang="en-US" sz="2400" dirty="0">
                <a:latin typeface="Times New Roman" pitchFamily="18" charset="0"/>
                <a:cs typeface="Times New Roman" pitchFamily="18" charset="0"/>
              </a:rPr>
              <a:t>Diode Heat Pipes</a:t>
            </a:r>
          </a:p>
          <a:p>
            <a:r>
              <a:rPr lang="en-US" sz="2400" dirty="0" err="1">
                <a:latin typeface="Times New Roman" pitchFamily="18" charset="0"/>
                <a:cs typeface="Times New Roman" pitchFamily="18" charset="0"/>
              </a:rPr>
              <a:t>Thermosyphons</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Loop heat pipe</a:t>
            </a:r>
          </a:p>
          <a:p>
            <a:endParaRPr lang="en-US"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33</TotalTime>
  <Words>677</Words>
  <Application>Microsoft Office PowerPoint</Application>
  <PresentationFormat>On-screen Show (4:3)</PresentationFormat>
  <Paragraphs>80</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Times New Roman</vt:lpstr>
      <vt:lpstr>Trebuchet MS</vt:lpstr>
      <vt:lpstr>Verdana</vt:lpstr>
      <vt:lpstr>Wingdings 3</vt:lpstr>
      <vt:lpstr>Facet</vt:lpstr>
      <vt:lpstr>PowerPoint Presentation</vt:lpstr>
      <vt:lpstr>Content </vt:lpstr>
      <vt:lpstr>Introduction </vt:lpstr>
      <vt:lpstr>How a Heat Pipe Works </vt:lpstr>
      <vt:lpstr>Basic components of a heat pipe</vt:lpstr>
      <vt:lpstr>Working</vt:lpstr>
      <vt:lpstr>The prime requirements are:</vt:lpstr>
      <vt:lpstr>Construction</vt:lpstr>
      <vt:lpstr>Different Types of Heat Pipes</vt:lpstr>
      <vt:lpstr>Heat applications </vt:lpstr>
      <vt:lpstr>Best application </vt:lpstr>
      <vt:lpstr>Applications</vt:lpstr>
      <vt:lpstr>Advantages</vt:lpstr>
      <vt:lpstr>Disadvantages </vt:lpstr>
      <vt:lpstr>CONCLUSION</vt:lpstr>
      <vt:lpstr>References  </vt:lpstr>
      <vt:lpstr>Thanks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Reetu</dc:creator>
  <cp:lastModifiedBy>Diwakar Saini</cp:lastModifiedBy>
  <cp:revision>22</cp:revision>
  <dcterms:created xsi:type="dcterms:W3CDTF">2015-02-23T02:12:45Z</dcterms:created>
  <dcterms:modified xsi:type="dcterms:W3CDTF">2024-12-02T05:26:55Z</dcterms:modified>
</cp:coreProperties>
</file>